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93" r:id="rId1"/>
  </p:sldMasterIdLst>
  <p:sldIdLst>
    <p:sldId id="257" r:id="rId2"/>
    <p:sldId id="261" r:id="rId3"/>
    <p:sldId id="263" r:id="rId4"/>
    <p:sldId id="265" r:id="rId5"/>
    <p:sldId id="268" r:id="rId6"/>
    <p:sldId id="267" r:id="rId7"/>
    <p:sldId id="273" r:id="rId8"/>
    <p:sldId id="269" r:id="rId9"/>
    <p:sldId id="270" r:id="rId10"/>
    <p:sldId id="264" r:id="rId11"/>
    <p:sldId id="271" r:id="rId12"/>
    <p:sldId id="272" r:id="rId13"/>
    <p:sldId id="266" r:id="rId14"/>
    <p:sldId id="262"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96357" autoAdjust="0"/>
  </p:normalViewPr>
  <p:slideViewPr>
    <p:cSldViewPr snapToGrid="0">
      <p:cViewPr varScale="1">
        <p:scale>
          <a:sx n="110" d="100"/>
          <a:sy n="110" d="100"/>
        </p:scale>
        <p:origin x="576"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910DA2F-938E-407D-A037-8EAB9DF26611}" type="doc">
      <dgm:prSet loTypeId="urn:microsoft.com/office/officeart/2005/8/layout/hierarchy4" loCatId="list" qsTypeId="urn:microsoft.com/office/officeart/2005/8/quickstyle/simple1" qsCatId="simple" csTypeId="urn:microsoft.com/office/officeart/2005/8/colors/accent1_2" csCatId="accent1" phldr="1"/>
      <dgm:spPr/>
      <dgm:t>
        <a:bodyPr/>
        <a:lstStyle/>
        <a:p>
          <a:endParaRPr lang="en-US"/>
        </a:p>
      </dgm:t>
    </dgm:pt>
    <dgm:pt modelId="{6DBE845B-ECF3-456B-9569-722F9BD90D6C}">
      <dgm:prSet/>
      <dgm:spPr/>
      <dgm:t>
        <a:bodyPr/>
        <a:lstStyle/>
        <a:p>
          <a:r>
            <a:rPr lang="en-US" dirty="0"/>
            <a:t>Cleaned text removing stop words, special characters, applied lemmatization</a:t>
          </a:r>
        </a:p>
      </dgm:t>
    </dgm:pt>
    <dgm:pt modelId="{83A8D221-C070-4CD9-BA7A-0A74588FF20F}" type="sibTrans" cxnId="{9611E026-0E55-4155-891A-D37A25770062}">
      <dgm:prSet/>
      <dgm:spPr/>
      <dgm:t>
        <a:bodyPr/>
        <a:lstStyle/>
        <a:p>
          <a:endParaRPr lang="en-US"/>
        </a:p>
      </dgm:t>
    </dgm:pt>
    <dgm:pt modelId="{8CD862BC-25B4-40CD-92F9-2E1F6C5CA97B}" type="parTrans" cxnId="{9611E026-0E55-4155-891A-D37A25770062}">
      <dgm:prSet/>
      <dgm:spPr/>
      <dgm:t>
        <a:bodyPr/>
        <a:lstStyle/>
        <a:p>
          <a:endParaRPr lang="en-US"/>
        </a:p>
      </dgm:t>
    </dgm:pt>
    <dgm:pt modelId="{54EB0A7E-5B61-4BAC-8DC6-29F2F7E466D5}">
      <dgm:prSet/>
      <dgm:spPr/>
      <dgm:t>
        <a:bodyPr/>
        <a:lstStyle/>
        <a:p>
          <a:r>
            <a:rPr lang="en-US" dirty="0"/>
            <a:t>Performed Tokenization by words, bigram and trigram </a:t>
          </a:r>
        </a:p>
      </dgm:t>
    </dgm:pt>
    <dgm:pt modelId="{95F634F4-F600-458A-A49E-6546F1424726}" type="parTrans" cxnId="{372B9C6B-880C-481D-BCEC-4F0AC87BF26D}">
      <dgm:prSet/>
      <dgm:spPr/>
      <dgm:t>
        <a:bodyPr/>
        <a:lstStyle/>
        <a:p>
          <a:endParaRPr lang="en-US"/>
        </a:p>
      </dgm:t>
    </dgm:pt>
    <dgm:pt modelId="{00C0A39B-C7BA-4455-959F-09AF7C1B4673}" type="sibTrans" cxnId="{372B9C6B-880C-481D-BCEC-4F0AC87BF26D}">
      <dgm:prSet/>
      <dgm:spPr/>
      <dgm:t>
        <a:bodyPr/>
        <a:lstStyle/>
        <a:p>
          <a:endParaRPr lang="en-US"/>
        </a:p>
      </dgm:t>
    </dgm:pt>
    <dgm:pt modelId="{EFC28BE8-DA18-42FA-8052-F8441DBA5046}">
      <dgm:prSet/>
      <dgm:spPr/>
      <dgm:t>
        <a:bodyPr/>
        <a:lstStyle/>
        <a:p>
          <a:r>
            <a:rPr lang="en-US" dirty="0"/>
            <a:t>Filtered articles related to Sports</a:t>
          </a:r>
        </a:p>
      </dgm:t>
    </dgm:pt>
    <dgm:pt modelId="{570454EC-7963-4636-8B21-E10C73D14063}" type="parTrans" cxnId="{B5A1CBCD-3957-43AE-B4FA-92A48C307B4E}">
      <dgm:prSet/>
      <dgm:spPr/>
      <dgm:t>
        <a:bodyPr/>
        <a:lstStyle/>
        <a:p>
          <a:endParaRPr lang="en-US"/>
        </a:p>
      </dgm:t>
    </dgm:pt>
    <dgm:pt modelId="{B43E9FC3-7C93-4940-BA44-FE083A0434E2}" type="sibTrans" cxnId="{B5A1CBCD-3957-43AE-B4FA-92A48C307B4E}">
      <dgm:prSet/>
      <dgm:spPr/>
      <dgm:t>
        <a:bodyPr/>
        <a:lstStyle/>
        <a:p>
          <a:endParaRPr lang="en-US"/>
        </a:p>
      </dgm:t>
    </dgm:pt>
    <dgm:pt modelId="{4A0EFAC4-F83B-4EDC-876B-002F5AF2E3F8}">
      <dgm:prSet/>
      <dgm:spPr/>
      <dgm:t>
        <a:bodyPr/>
        <a:lstStyle/>
        <a:p>
          <a:r>
            <a:rPr lang="en-US"/>
            <a:t>Applied Rake algorithm for keyboard extraction</a:t>
          </a:r>
          <a:endParaRPr lang="en-US" dirty="0"/>
        </a:p>
      </dgm:t>
    </dgm:pt>
    <dgm:pt modelId="{0AF4E194-FB51-42A8-A821-B9CEEB20AE21}" type="parTrans" cxnId="{047AED8A-9D91-4DAC-BAC5-4F86E91E3F83}">
      <dgm:prSet/>
      <dgm:spPr/>
      <dgm:t>
        <a:bodyPr/>
        <a:lstStyle/>
        <a:p>
          <a:endParaRPr lang="en-US"/>
        </a:p>
      </dgm:t>
    </dgm:pt>
    <dgm:pt modelId="{75DAFC74-DB68-432D-9C25-8D42FDB7B746}" type="sibTrans" cxnId="{047AED8A-9D91-4DAC-BAC5-4F86E91E3F83}">
      <dgm:prSet/>
      <dgm:spPr/>
      <dgm:t>
        <a:bodyPr/>
        <a:lstStyle/>
        <a:p>
          <a:endParaRPr lang="en-US"/>
        </a:p>
      </dgm:t>
    </dgm:pt>
    <dgm:pt modelId="{05BFBAA2-CB1B-4F7A-A7A7-75247F5B7EDA}" type="pres">
      <dgm:prSet presAssocID="{5910DA2F-938E-407D-A037-8EAB9DF26611}" presName="Name0" presStyleCnt="0">
        <dgm:presLayoutVars>
          <dgm:chPref val="1"/>
          <dgm:dir/>
          <dgm:animOne val="branch"/>
          <dgm:animLvl val="lvl"/>
          <dgm:resizeHandles/>
        </dgm:presLayoutVars>
      </dgm:prSet>
      <dgm:spPr/>
    </dgm:pt>
    <dgm:pt modelId="{6CFDE2AE-5C5D-4B7C-A8F7-CA84F4740F0D}" type="pres">
      <dgm:prSet presAssocID="{6DBE845B-ECF3-456B-9569-722F9BD90D6C}" presName="vertOne" presStyleCnt="0"/>
      <dgm:spPr/>
    </dgm:pt>
    <dgm:pt modelId="{B44713AD-748E-47CC-BCA8-3D9244896FCA}" type="pres">
      <dgm:prSet presAssocID="{6DBE845B-ECF3-456B-9569-722F9BD90D6C}" presName="txOne" presStyleLbl="node0" presStyleIdx="0" presStyleCnt="4">
        <dgm:presLayoutVars>
          <dgm:chPref val="3"/>
        </dgm:presLayoutVars>
      </dgm:prSet>
      <dgm:spPr/>
    </dgm:pt>
    <dgm:pt modelId="{09E7A017-A7E3-4B92-8D44-993E1C642C40}" type="pres">
      <dgm:prSet presAssocID="{6DBE845B-ECF3-456B-9569-722F9BD90D6C}" presName="horzOne" presStyleCnt="0"/>
      <dgm:spPr/>
    </dgm:pt>
    <dgm:pt modelId="{AC20F694-F738-4FC8-A64F-AAB5C0DD46BB}" type="pres">
      <dgm:prSet presAssocID="{83A8D221-C070-4CD9-BA7A-0A74588FF20F}" presName="sibSpaceOne" presStyleCnt="0"/>
      <dgm:spPr/>
    </dgm:pt>
    <dgm:pt modelId="{099E56AE-9121-4C55-BC81-8EB8FA5E99D1}" type="pres">
      <dgm:prSet presAssocID="{54EB0A7E-5B61-4BAC-8DC6-29F2F7E466D5}" presName="vertOne" presStyleCnt="0"/>
      <dgm:spPr/>
    </dgm:pt>
    <dgm:pt modelId="{50C12FAB-2E7B-4FCD-89EE-173313691FD6}" type="pres">
      <dgm:prSet presAssocID="{54EB0A7E-5B61-4BAC-8DC6-29F2F7E466D5}" presName="txOne" presStyleLbl="node0" presStyleIdx="1" presStyleCnt="4">
        <dgm:presLayoutVars>
          <dgm:chPref val="3"/>
        </dgm:presLayoutVars>
      </dgm:prSet>
      <dgm:spPr/>
    </dgm:pt>
    <dgm:pt modelId="{98EEAD84-DF24-4419-BDAE-BDC393A3F079}" type="pres">
      <dgm:prSet presAssocID="{54EB0A7E-5B61-4BAC-8DC6-29F2F7E466D5}" presName="horzOne" presStyleCnt="0"/>
      <dgm:spPr/>
    </dgm:pt>
    <dgm:pt modelId="{434EAAA1-D824-4CDF-AAC4-0AB110356F77}" type="pres">
      <dgm:prSet presAssocID="{00C0A39B-C7BA-4455-959F-09AF7C1B4673}" presName="sibSpaceOne" presStyleCnt="0"/>
      <dgm:spPr/>
    </dgm:pt>
    <dgm:pt modelId="{9A198AF1-52F1-440A-A523-823C8CE60DA9}" type="pres">
      <dgm:prSet presAssocID="{EFC28BE8-DA18-42FA-8052-F8441DBA5046}" presName="vertOne" presStyleCnt="0"/>
      <dgm:spPr/>
    </dgm:pt>
    <dgm:pt modelId="{9A4FAB36-F482-44DF-9140-D6B4B3EAD650}" type="pres">
      <dgm:prSet presAssocID="{EFC28BE8-DA18-42FA-8052-F8441DBA5046}" presName="txOne" presStyleLbl="node0" presStyleIdx="2" presStyleCnt="4">
        <dgm:presLayoutVars>
          <dgm:chPref val="3"/>
        </dgm:presLayoutVars>
      </dgm:prSet>
      <dgm:spPr/>
    </dgm:pt>
    <dgm:pt modelId="{831F6F89-F23F-44A9-A885-B34014E30AF2}" type="pres">
      <dgm:prSet presAssocID="{EFC28BE8-DA18-42FA-8052-F8441DBA5046}" presName="horzOne" presStyleCnt="0"/>
      <dgm:spPr/>
    </dgm:pt>
    <dgm:pt modelId="{93C64603-E98E-4F9E-AF47-9698C241C37F}" type="pres">
      <dgm:prSet presAssocID="{B43E9FC3-7C93-4940-BA44-FE083A0434E2}" presName="sibSpaceOne" presStyleCnt="0"/>
      <dgm:spPr/>
    </dgm:pt>
    <dgm:pt modelId="{36FC2426-DE62-46C4-B7B2-409F1F31EC39}" type="pres">
      <dgm:prSet presAssocID="{4A0EFAC4-F83B-4EDC-876B-002F5AF2E3F8}" presName="vertOne" presStyleCnt="0"/>
      <dgm:spPr/>
    </dgm:pt>
    <dgm:pt modelId="{9036A6A6-F94A-4B64-BC66-6E8BBC9D43C3}" type="pres">
      <dgm:prSet presAssocID="{4A0EFAC4-F83B-4EDC-876B-002F5AF2E3F8}" presName="txOne" presStyleLbl="node0" presStyleIdx="3" presStyleCnt="4">
        <dgm:presLayoutVars>
          <dgm:chPref val="3"/>
        </dgm:presLayoutVars>
      </dgm:prSet>
      <dgm:spPr/>
    </dgm:pt>
    <dgm:pt modelId="{C3E6A789-D07E-4C1E-BBAA-178950274FA5}" type="pres">
      <dgm:prSet presAssocID="{4A0EFAC4-F83B-4EDC-876B-002F5AF2E3F8}" presName="horzOne" presStyleCnt="0"/>
      <dgm:spPr/>
    </dgm:pt>
  </dgm:ptLst>
  <dgm:cxnLst>
    <dgm:cxn modelId="{80512016-C771-4C14-81A9-72C1B1146C92}" type="presOf" srcId="{6DBE845B-ECF3-456B-9569-722F9BD90D6C}" destId="{B44713AD-748E-47CC-BCA8-3D9244896FCA}" srcOrd="0" destOrd="0" presId="urn:microsoft.com/office/officeart/2005/8/layout/hierarchy4"/>
    <dgm:cxn modelId="{9611E026-0E55-4155-891A-D37A25770062}" srcId="{5910DA2F-938E-407D-A037-8EAB9DF26611}" destId="{6DBE845B-ECF3-456B-9569-722F9BD90D6C}" srcOrd="0" destOrd="0" parTransId="{8CD862BC-25B4-40CD-92F9-2E1F6C5CA97B}" sibTransId="{83A8D221-C070-4CD9-BA7A-0A74588FF20F}"/>
    <dgm:cxn modelId="{B00DCE30-72DA-438F-A78A-A0F5CDD0952E}" type="presOf" srcId="{EFC28BE8-DA18-42FA-8052-F8441DBA5046}" destId="{9A4FAB36-F482-44DF-9140-D6B4B3EAD650}" srcOrd="0" destOrd="0" presId="urn:microsoft.com/office/officeart/2005/8/layout/hierarchy4"/>
    <dgm:cxn modelId="{C9009644-5CCF-40F4-87A6-DBA2692EB415}" type="presOf" srcId="{54EB0A7E-5B61-4BAC-8DC6-29F2F7E466D5}" destId="{50C12FAB-2E7B-4FCD-89EE-173313691FD6}" srcOrd="0" destOrd="0" presId="urn:microsoft.com/office/officeart/2005/8/layout/hierarchy4"/>
    <dgm:cxn modelId="{FCA46A66-DB01-4271-B25A-60EBE57F6DDE}" type="presOf" srcId="{4A0EFAC4-F83B-4EDC-876B-002F5AF2E3F8}" destId="{9036A6A6-F94A-4B64-BC66-6E8BBC9D43C3}" srcOrd="0" destOrd="0" presId="urn:microsoft.com/office/officeart/2005/8/layout/hierarchy4"/>
    <dgm:cxn modelId="{84D15A68-B56C-465F-9FF2-462D804E7CB7}" type="presOf" srcId="{5910DA2F-938E-407D-A037-8EAB9DF26611}" destId="{05BFBAA2-CB1B-4F7A-A7A7-75247F5B7EDA}" srcOrd="0" destOrd="0" presId="urn:microsoft.com/office/officeart/2005/8/layout/hierarchy4"/>
    <dgm:cxn modelId="{372B9C6B-880C-481D-BCEC-4F0AC87BF26D}" srcId="{5910DA2F-938E-407D-A037-8EAB9DF26611}" destId="{54EB0A7E-5B61-4BAC-8DC6-29F2F7E466D5}" srcOrd="1" destOrd="0" parTransId="{95F634F4-F600-458A-A49E-6546F1424726}" sibTransId="{00C0A39B-C7BA-4455-959F-09AF7C1B4673}"/>
    <dgm:cxn modelId="{047AED8A-9D91-4DAC-BAC5-4F86E91E3F83}" srcId="{5910DA2F-938E-407D-A037-8EAB9DF26611}" destId="{4A0EFAC4-F83B-4EDC-876B-002F5AF2E3F8}" srcOrd="3" destOrd="0" parTransId="{0AF4E194-FB51-42A8-A821-B9CEEB20AE21}" sibTransId="{75DAFC74-DB68-432D-9C25-8D42FDB7B746}"/>
    <dgm:cxn modelId="{B5A1CBCD-3957-43AE-B4FA-92A48C307B4E}" srcId="{5910DA2F-938E-407D-A037-8EAB9DF26611}" destId="{EFC28BE8-DA18-42FA-8052-F8441DBA5046}" srcOrd="2" destOrd="0" parTransId="{570454EC-7963-4636-8B21-E10C73D14063}" sibTransId="{B43E9FC3-7C93-4940-BA44-FE083A0434E2}"/>
    <dgm:cxn modelId="{1E4B0FDF-4B22-43DA-9657-2CA9F659B1DB}" type="presParOf" srcId="{05BFBAA2-CB1B-4F7A-A7A7-75247F5B7EDA}" destId="{6CFDE2AE-5C5D-4B7C-A8F7-CA84F4740F0D}" srcOrd="0" destOrd="0" presId="urn:microsoft.com/office/officeart/2005/8/layout/hierarchy4"/>
    <dgm:cxn modelId="{D3D012E1-9F7C-4222-B24E-294DC996DFFD}" type="presParOf" srcId="{6CFDE2AE-5C5D-4B7C-A8F7-CA84F4740F0D}" destId="{B44713AD-748E-47CC-BCA8-3D9244896FCA}" srcOrd="0" destOrd="0" presId="urn:microsoft.com/office/officeart/2005/8/layout/hierarchy4"/>
    <dgm:cxn modelId="{000315B7-75AB-4259-85A3-1CC90F790187}" type="presParOf" srcId="{6CFDE2AE-5C5D-4B7C-A8F7-CA84F4740F0D}" destId="{09E7A017-A7E3-4B92-8D44-993E1C642C40}" srcOrd="1" destOrd="0" presId="urn:microsoft.com/office/officeart/2005/8/layout/hierarchy4"/>
    <dgm:cxn modelId="{B503B986-E717-42D1-839A-DE36BDDDCF4D}" type="presParOf" srcId="{05BFBAA2-CB1B-4F7A-A7A7-75247F5B7EDA}" destId="{AC20F694-F738-4FC8-A64F-AAB5C0DD46BB}" srcOrd="1" destOrd="0" presId="urn:microsoft.com/office/officeart/2005/8/layout/hierarchy4"/>
    <dgm:cxn modelId="{BC0A0E93-903E-466A-BC8C-3B0C679F7233}" type="presParOf" srcId="{05BFBAA2-CB1B-4F7A-A7A7-75247F5B7EDA}" destId="{099E56AE-9121-4C55-BC81-8EB8FA5E99D1}" srcOrd="2" destOrd="0" presId="urn:microsoft.com/office/officeart/2005/8/layout/hierarchy4"/>
    <dgm:cxn modelId="{B423575F-003A-4E09-9EED-01A5971551E4}" type="presParOf" srcId="{099E56AE-9121-4C55-BC81-8EB8FA5E99D1}" destId="{50C12FAB-2E7B-4FCD-89EE-173313691FD6}" srcOrd="0" destOrd="0" presId="urn:microsoft.com/office/officeart/2005/8/layout/hierarchy4"/>
    <dgm:cxn modelId="{65054042-CBD0-4093-A2D4-53218120C82C}" type="presParOf" srcId="{099E56AE-9121-4C55-BC81-8EB8FA5E99D1}" destId="{98EEAD84-DF24-4419-BDAE-BDC393A3F079}" srcOrd="1" destOrd="0" presId="urn:microsoft.com/office/officeart/2005/8/layout/hierarchy4"/>
    <dgm:cxn modelId="{A184B544-4B87-4B69-A473-8C6AF4B38C1F}" type="presParOf" srcId="{05BFBAA2-CB1B-4F7A-A7A7-75247F5B7EDA}" destId="{434EAAA1-D824-4CDF-AAC4-0AB110356F77}" srcOrd="3" destOrd="0" presId="urn:microsoft.com/office/officeart/2005/8/layout/hierarchy4"/>
    <dgm:cxn modelId="{B4B85C73-9209-4651-B829-C4454EE7BBE4}" type="presParOf" srcId="{05BFBAA2-CB1B-4F7A-A7A7-75247F5B7EDA}" destId="{9A198AF1-52F1-440A-A523-823C8CE60DA9}" srcOrd="4" destOrd="0" presId="urn:microsoft.com/office/officeart/2005/8/layout/hierarchy4"/>
    <dgm:cxn modelId="{E5832950-7CBA-45A3-BED2-180F8A25D685}" type="presParOf" srcId="{9A198AF1-52F1-440A-A523-823C8CE60DA9}" destId="{9A4FAB36-F482-44DF-9140-D6B4B3EAD650}" srcOrd="0" destOrd="0" presId="urn:microsoft.com/office/officeart/2005/8/layout/hierarchy4"/>
    <dgm:cxn modelId="{2F565209-DC6D-4528-BC03-417112C9E40A}" type="presParOf" srcId="{9A198AF1-52F1-440A-A523-823C8CE60DA9}" destId="{831F6F89-F23F-44A9-A885-B34014E30AF2}" srcOrd="1" destOrd="0" presId="urn:microsoft.com/office/officeart/2005/8/layout/hierarchy4"/>
    <dgm:cxn modelId="{254503C1-E802-4AEB-A2A5-054E7AF451FD}" type="presParOf" srcId="{05BFBAA2-CB1B-4F7A-A7A7-75247F5B7EDA}" destId="{93C64603-E98E-4F9E-AF47-9698C241C37F}" srcOrd="5" destOrd="0" presId="urn:microsoft.com/office/officeart/2005/8/layout/hierarchy4"/>
    <dgm:cxn modelId="{EA5B9CE7-C1C7-481C-84DB-E8FB8D34F8E1}" type="presParOf" srcId="{05BFBAA2-CB1B-4F7A-A7A7-75247F5B7EDA}" destId="{36FC2426-DE62-46C4-B7B2-409F1F31EC39}" srcOrd="6" destOrd="0" presId="urn:microsoft.com/office/officeart/2005/8/layout/hierarchy4"/>
    <dgm:cxn modelId="{B0209905-5538-4916-BCF6-93B06433BB1A}" type="presParOf" srcId="{36FC2426-DE62-46C4-B7B2-409F1F31EC39}" destId="{9036A6A6-F94A-4B64-BC66-6E8BBC9D43C3}" srcOrd="0" destOrd="0" presId="urn:microsoft.com/office/officeart/2005/8/layout/hierarchy4"/>
    <dgm:cxn modelId="{F562BDE2-5167-4400-BE9A-86B04A722E76}" type="presParOf" srcId="{36FC2426-DE62-46C4-B7B2-409F1F31EC39}" destId="{C3E6A789-D07E-4C1E-BBAA-178950274FA5}" srcOrd="1" destOrd="0" presId="urn:microsoft.com/office/officeart/2005/8/layout/hierarchy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F357AA7-9842-4075-9400-23CE025F0075}"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B26262DA-C9BD-4BDB-8BED-66B03DA87CD8}">
      <dgm:prSet custT="1"/>
      <dgm:spPr/>
      <dgm:t>
        <a:bodyPr/>
        <a:lstStyle/>
        <a:p>
          <a:r>
            <a:rPr lang="en-US" sz="1200" dirty="0"/>
            <a:t>Created term dictionary on the lemmatized data for training LDA topic modeling</a:t>
          </a:r>
        </a:p>
      </dgm:t>
    </dgm:pt>
    <dgm:pt modelId="{C16FA472-6495-4187-86EF-9DC16F82E2FF}" type="parTrans" cxnId="{9E0B367A-3E9F-414F-82B6-BDA6F46369B7}">
      <dgm:prSet/>
      <dgm:spPr/>
      <dgm:t>
        <a:bodyPr/>
        <a:lstStyle/>
        <a:p>
          <a:endParaRPr lang="en-US"/>
        </a:p>
      </dgm:t>
    </dgm:pt>
    <dgm:pt modelId="{3768C712-30B4-4825-B4CD-26EBA9C2C450}" type="sibTrans" cxnId="{9E0B367A-3E9F-414F-82B6-BDA6F46369B7}">
      <dgm:prSet/>
      <dgm:spPr/>
      <dgm:t>
        <a:bodyPr/>
        <a:lstStyle/>
        <a:p>
          <a:endParaRPr lang="en-US"/>
        </a:p>
      </dgm:t>
    </dgm:pt>
    <dgm:pt modelId="{171C3676-08D6-4B18-8782-6840F00F1654}" type="pres">
      <dgm:prSet presAssocID="{5F357AA7-9842-4075-9400-23CE025F0075}" presName="linear" presStyleCnt="0">
        <dgm:presLayoutVars>
          <dgm:animLvl val="lvl"/>
          <dgm:resizeHandles val="exact"/>
        </dgm:presLayoutVars>
      </dgm:prSet>
      <dgm:spPr/>
    </dgm:pt>
    <dgm:pt modelId="{4A8AB64D-ECB0-40FA-964F-4790C0709F3E}" type="pres">
      <dgm:prSet presAssocID="{B26262DA-C9BD-4BDB-8BED-66B03DA87CD8}" presName="parentText" presStyleLbl="node1" presStyleIdx="0" presStyleCnt="1">
        <dgm:presLayoutVars>
          <dgm:chMax val="0"/>
          <dgm:bulletEnabled val="1"/>
        </dgm:presLayoutVars>
      </dgm:prSet>
      <dgm:spPr/>
    </dgm:pt>
  </dgm:ptLst>
  <dgm:cxnLst>
    <dgm:cxn modelId="{01CD4C1E-AE02-4A39-95FC-E328262AB27F}" type="presOf" srcId="{B26262DA-C9BD-4BDB-8BED-66B03DA87CD8}" destId="{4A8AB64D-ECB0-40FA-964F-4790C0709F3E}" srcOrd="0" destOrd="0" presId="urn:microsoft.com/office/officeart/2005/8/layout/vList2"/>
    <dgm:cxn modelId="{9E0B367A-3E9F-414F-82B6-BDA6F46369B7}" srcId="{5F357AA7-9842-4075-9400-23CE025F0075}" destId="{B26262DA-C9BD-4BDB-8BED-66B03DA87CD8}" srcOrd="0" destOrd="0" parTransId="{C16FA472-6495-4187-86EF-9DC16F82E2FF}" sibTransId="{3768C712-30B4-4825-B4CD-26EBA9C2C450}"/>
    <dgm:cxn modelId="{7EA7B998-0B1F-4601-9C9D-3CB8860B62B1}" type="presOf" srcId="{5F357AA7-9842-4075-9400-23CE025F0075}" destId="{171C3676-08D6-4B18-8782-6840F00F1654}" srcOrd="0" destOrd="0" presId="urn:microsoft.com/office/officeart/2005/8/layout/vList2"/>
    <dgm:cxn modelId="{57733D44-945A-4F28-A582-A7426B3A1268}" type="presParOf" srcId="{171C3676-08D6-4B18-8782-6840F00F1654}" destId="{4A8AB64D-ECB0-40FA-964F-4790C0709F3E}" srcOrd="0" destOrd="0" presId="urn:microsoft.com/office/officeart/2005/8/layout/vList2"/>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B3B546D-E175-431D-A7BB-B5636547F8D2}" type="doc">
      <dgm:prSet loTypeId="urn:microsoft.com/office/officeart/2005/8/layout/vProcess5" loCatId="process" qsTypeId="urn:microsoft.com/office/officeart/2005/8/quickstyle/simple1" qsCatId="simple" csTypeId="urn:microsoft.com/office/officeart/2005/8/colors/accent1_1" csCatId="accent1" phldr="1"/>
      <dgm:spPr/>
      <dgm:t>
        <a:bodyPr/>
        <a:lstStyle/>
        <a:p>
          <a:endParaRPr lang="en-US"/>
        </a:p>
      </dgm:t>
    </dgm:pt>
    <dgm:pt modelId="{CF78B4A1-8902-4D53-8332-7DF3DEF7B69D}">
      <dgm:prSet/>
      <dgm:spPr/>
      <dgm:t>
        <a:bodyPr/>
        <a:lstStyle/>
        <a:p>
          <a:r>
            <a:rPr lang="en-US" dirty="0"/>
            <a:t>Used Genism LDA model for Hyperparameter Tuning and selected number of topics as 100</a:t>
          </a:r>
        </a:p>
      </dgm:t>
    </dgm:pt>
    <dgm:pt modelId="{0FFD5641-9900-4A8D-A9A5-6DE5F6A3AF50}" type="parTrans" cxnId="{D5110AC1-81F8-4F50-934C-AEEE84D09B16}">
      <dgm:prSet/>
      <dgm:spPr/>
      <dgm:t>
        <a:bodyPr/>
        <a:lstStyle/>
        <a:p>
          <a:endParaRPr lang="en-US"/>
        </a:p>
      </dgm:t>
    </dgm:pt>
    <dgm:pt modelId="{F267A8A3-294B-4E68-9EF4-F1B0C9AC411E}" type="sibTrans" cxnId="{D5110AC1-81F8-4F50-934C-AEEE84D09B16}">
      <dgm:prSet/>
      <dgm:spPr/>
      <dgm:t>
        <a:bodyPr/>
        <a:lstStyle/>
        <a:p>
          <a:endParaRPr lang="en-US"/>
        </a:p>
      </dgm:t>
    </dgm:pt>
    <dgm:pt modelId="{D5D9AAA9-457E-4BEA-A40D-5A8AFA1EB1DA}">
      <dgm:prSet/>
      <dgm:spPr/>
      <dgm:t>
        <a:bodyPr/>
        <a:lstStyle/>
        <a:p>
          <a:r>
            <a:rPr lang="en-US"/>
            <a:t>Manually reviewed each topic keywords , identify relevant topics, manually labelled the topic name and overall sentiment.</a:t>
          </a:r>
        </a:p>
      </dgm:t>
    </dgm:pt>
    <dgm:pt modelId="{1DCEA3DE-AC88-4211-AAF6-CA17DAEBC07B}" type="parTrans" cxnId="{B61D008B-1210-4A21-A12C-52A268A87E62}">
      <dgm:prSet/>
      <dgm:spPr/>
      <dgm:t>
        <a:bodyPr/>
        <a:lstStyle/>
        <a:p>
          <a:endParaRPr lang="en-US"/>
        </a:p>
      </dgm:t>
    </dgm:pt>
    <dgm:pt modelId="{82595799-04B9-4875-B0FC-08635307EE53}" type="sibTrans" cxnId="{B61D008B-1210-4A21-A12C-52A268A87E62}">
      <dgm:prSet/>
      <dgm:spPr/>
      <dgm:t>
        <a:bodyPr/>
        <a:lstStyle/>
        <a:p>
          <a:endParaRPr lang="en-US"/>
        </a:p>
      </dgm:t>
    </dgm:pt>
    <dgm:pt modelId="{E5A1F0E9-084A-42B4-951D-47C40E1E0FBD}">
      <dgm:prSet/>
      <dgm:spPr/>
      <dgm:t>
        <a:bodyPr/>
        <a:lstStyle/>
        <a:p>
          <a:r>
            <a:rPr lang="en-US" dirty="0"/>
            <a:t>Appended the topic number, keywords to each of the 200k articles for analysis  </a:t>
          </a:r>
        </a:p>
      </dgm:t>
    </dgm:pt>
    <dgm:pt modelId="{AB213E19-E409-40FF-BFC8-0C89EEC6CF47}" type="parTrans" cxnId="{4ABA62A8-1C5C-466E-B601-D979319DD0E0}">
      <dgm:prSet/>
      <dgm:spPr/>
      <dgm:t>
        <a:bodyPr/>
        <a:lstStyle/>
        <a:p>
          <a:endParaRPr lang="en-US"/>
        </a:p>
      </dgm:t>
    </dgm:pt>
    <dgm:pt modelId="{E5D7B0C8-DF12-42D4-95A2-3F94B97B20DB}" type="sibTrans" cxnId="{4ABA62A8-1C5C-466E-B601-D979319DD0E0}">
      <dgm:prSet/>
      <dgm:spPr/>
      <dgm:t>
        <a:bodyPr/>
        <a:lstStyle/>
        <a:p>
          <a:endParaRPr lang="en-US"/>
        </a:p>
      </dgm:t>
    </dgm:pt>
    <dgm:pt modelId="{9B8CD36C-F430-408F-8724-B7648B05C7B9}">
      <dgm:prSet/>
      <dgm:spPr/>
      <dgm:t>
        <a:bodyPr/>
        <a:lstStyle/>
        <a:p>
          <a:r>
            <a:rPr lang="en-US" dirty="0"/>
            <a:t>Filtered the 65000 relevant articles based on the manually labelled topics</a:t>
          </a:r>
        </a:p>
      </dgm:t>
    </dgm:pt>
    <dgm:pt modelId="{B9D647CC-F7D5-409A-8B89-155F7578C05D}" type="parTrans" cxnId="{55BD5389-8636-4F1B-9945-1AD00A78D4B9}">
      <dgm:prSet/>
      <dgm:spPr/>
      <dgm:t>
        <a:bodyPr/>
        <a:lstStyle/>
        <a:p>
          <a:endParaRPr lang="en-US"/>
        </a:p>
      </dgm:t>
    </dgm:pt>
    <dgm:pt modelId="{CAC01490-C027-48E1-B94B-717507FA75BE}" type="sibTrans" cxnId="{55BD5389-8636-4F1B-9945-1AD00A78D4B9}">
      <dgm:prSet/>
      <dgm:spPr/>
      <dgm:t>
        <a:bodyPr/>
        <a:lstStyle/>
        <a:p>
          <a:endParaRPr lang="en-US"/>
        </a:p>
      </dgm:t>
    </dgm:pt>
    <dgm:pt modelId="{39807F9A-827B-494D-9788-F0B5EFB1CC0B}">
      <dgm:prSet/>
      <dgm:spPr/>
      <dgm:t>
        <a:bodyPr/>
        <a:lstStyle/>
        <a:p>
          <a:r>
            <a:rPr lang="en-US" dirty="0"/>
            <a:t>Performed further article filtering based on the keywords like NFL , NBA, basketball etc. and added articles with keywords population, tax, exodus etc.</a:t>
          </a:r>
        </a:p>
      </dgm:t>
    </dgm:pt>
    <dgm:pt modelId="{D4828EDA-87C9-4445-9532-C5F9E4FAA373}" type="parTrans" cxnId="{ED25AF04-C788-4E15-B57F-770D8B92C03A}">
      <dgm:prSet/>
      <dgm:spPr/>
      <dgm:t>
        <a:bodyPr/>
        <a:lstStyle/>
        <a:p>
          <a:endParaRPr lang="en-US"/>
        </a:p>
      </dgm:t>
    </dgm:pt>
    <dgm:pt modelId="{C4A3E81C-0A49-4E87-A986-D6B81F7BBCAB}" type="sibTrans" cxnId="{ED25AF04-C788-4E15-B57F-770D8B92C03A}">
      <dgm:prSet/>
      <dgm:spPr/>
      <dgm:t>
        <a:bodyPr/>
        <a:lstStyle/>
        <a:p>
          <a:endParaRPr lang="en-US"/>
        </a:p>
      </dgm:t>
    </dgm:pt>
    <dgm:pt modelId="{49B404C8-32D1-4E70-BF0A-7AF8345EB208}" type="pres">
      <dgm:prSet presAssocID="{2B3B546D-E175-431D-A7BB-B5636547F8D2}" presName="outerComposite" presStyleCnt="0">
        <dgm:presLayoutVars>
          <dgm:chMax val="5"/>
          <dgm:dir/>
          <dgm:resizeHandles val="exact"/>
        </dgm:presLayoutVars>
      </dgm:prSet>
      <dgm:spPr/>
    </dgm:pt>
    <dgm:pt modelId="{DDDA1852-32BD-4FB5-9088-A3A5A01E8869}" type="pres">
      <dgm:prSet presAssocID="{2B3B546D-E175-431D-A7BB-B5636547F8D2}" presName="dummyMaxCanvas" presStyleCnt="0">
        <dgm:presLayoutVars/>
      </dgm:prSet>
      <dgm:spPr/>
    </dgm:pt>
    <dgm:pt modelId="{FFC75271-30EA-4297-9A8F-3B6FADF42E05}" type="pres">
      <dgm:prSet presAssocID="{2B3B546D-E175-431D-A7BB-B5636547F8D2}" presName="FiveNodes_1" presStyleLbl="node1" presStyleIdx="0" presStyleCnt="5">
        <dgm:presLayoutVars>
          <dgm:bulletEnabled val="1"/>
        </dgm:presLayoutVars>
      </dgm:prSet>
      <dgm:spPr/>
    </dgm:pt>
    <dgm:pt modelId="{4E197D22-78F3-4FDA-BCFA-988B3A8B8792}" type="pres">
      <dgm:prSet presAssocID="{2B3B546D-E175-431D-A7BB-B5636547F8D2}" presName="FiveNodes_2" presStyleLbl="node1" presStyleIdx="1" presStyleCnt="5">
        <dgm:presLayoutVars>
          <dgm:bulletEnabled val="1"/>
        </dgm:presLayoutVars>
      </dgm:prSet>
      <dgm:spPr/>
    </dgm:pt>
    <dgm:pt modelId="{936EA31A-216C-489E-92BD-0E53BC76CFE0}" type="pres">
      <dgm:prSet presAssocID="{2B3B546D-E175-431D-A7BB-B5636547F8D2}" presName="FiveNodes_3" presStyleLbl="node1" presStyleIdx="2" presStyleCnt="5">
        <dgm:presLayoutVars>
          <dgm:bulletEnabled val="1"/>
        </dgm:presLayoutVars>
      </dgm:prSet>
      <dgm:spPr/>
    </dgm:pt>
    <dgm:pt modelId="{A1E1D3FF-897E-405C-849D-8C88C009A2FB}" type="pres">
      <dgm:prSet presAssocID="{2B3B546D-E175-431D-A7BB-B5636547F8D2}" presName="FiveNodes_4" presStyleLbl="node1" presStyleIdx="3" presStyleCnt="5">
        <dgm:presLayoutVars>
          <dgm:bulletEnabled val="1"/>
        </dgm:presLayoutVars>
      </dgm:prSet>
      <dgm:spPr/>
    </dgm:pt>
    <dgm:pt modelId="{5F05945C-CDD5-4E27-BA89-30F59ADE62AF}" type="pres">
      <dgm:prSet presAssocID="{2B3B546D-E175-431D-A7BB-B5636547F8D2}" presName="FiveNodes_5" presStyleLbl="node1" presStyleIdx="4" presStyleCnt="5">
        <dgm:presLayoutVars>
          <dgm:bulletEnabled val="1"/>
        </dgm:presLayoutVars>
      </dgm:prSet>
      <dgm:spPr/>
    </dgm:pt>
    <dgm:pt modelId="{01680066-C896-4812-9898-5AE5FCA8B564}" type="pres">
      <dgm:prSet presAssocID="{2B3B546D-E175-431D-A7BB-B5636547F8D2}" presName="FiveConn_1-2" presStyleLbl="fgAccFollowNode1" presStyleIdx="0" presStyleCnt="4">
        <dgm:presLayoutVars>
          <dgm:bulletEnabled val="1"/>
        </dgm:presLayoutVars>
      </dgm:prSet>
      <dgm:spPr/>
    </dgm:pt>
    <dgm:pt modelId="{8CC425FE-DEDA-49E0-A659-C6A268B168C7}" type="pres">
      <dgm:prSet presAssocID="{2B3B546D-E175-431D-A7BB-B5636547F8D2}" presName="FiveConn_2-3" presStyleLbl="fgAccFollowNode1" presStyleIdx="1" presStyleCnt="4">
        <dgm:presLayoutVars>
          <dgm:bulletEnabled val="1"/>
        </dgm:presLayoutVars>
      </dgm:prSet>
      <dgm:spPr/>
    </dgm:pt>
    <dgm:pt modelId="{FC9DAB0E-D7F5-4A84-B529-13429E7178F1}" type="pres">
      <dgm:prSet presAssocID="{2B3B546D-E175-431D-A7BB-B5636547F8D2}" presName="FiveConn_3-4" presStyleLbl="fgAccFollowNode1" presStyleIdx="2" presStyleCnt="4">
        <dgm:presLayoutVars>
          <dgm:bulletEnabled val="1"/>
        </dgm:presLayoutVars>
      </dgm:prSet>
      <dgm:spPr/>
    </dgm:pt>
    <dgm:pt modelId="{6450A23B-1E42-4673-9A8D-E675D965DF76}" type="pres">
      <dgm:prSet presAssocID="{2B3B546D-E175-431D-A7BB-B5636547F8D2}" presName="FiveConn_4-5" presStyleLbl="fgAccFollowNode1" presStyleIdx="3" presStyleCnt="4">
        <dgm:presLayoutVars>
          <dgm:bulletEnabled val="1"/>
        </dgm:presLayoutVars>
      </dgm:prSet>
      <dgm:spPr/>
    </dgm:pt>
    <dgm:pt modelId="{08BDDEB4-CD74-4E27-854B-21C3C7855A24}" type="pres">
      <dgm:prSet presAssocID="{2B3B546D-E175-431D-A7BB-B5636547F8D2}" presName="FiveNodes_1_text" presStyleLbl="node1" presStyleIdx="4" presStyleCnt="5">
        <dgm:presLayoutVars>
          <dgm:bulletEnabled val="1"/>
        </dgm:presLayoutVars>
      </dgm:prSet>
      <dgm:spPr/>
    </dgm:pt>
    <dgm:pt modelId="{228F8C78-5C60-4839-9D65-EACF82802EEB}" type="pres">
      <dgm:prSet presAssocID="{2B3B546D-E175-431D-A7BB-B5636547F8D2}" presName="FiveNodes_2_text" presStyleLbl="node1" presStyleIdx="4" presStyleCnt="5">
        <dgm:presLayoutVars>
          <dgm:bulletEnabled val="1"/>
        </dgm:presLayoutVars>
      </dgm:prSet>
      <dgm:spPr/>
    </dgm:pt>
    <dgm:pt modelId="{22E8BA9F-9144-4051-A9AC-B14B1BF4A35E}" type="pres">
      <dgm:prSet presAssocID="{2B3B546D-E175-431D-A7BB-B5636547F8D2}" presName="FiveNodes_3_text" presStyleLbl="node1" presStyleIdx="4" presStyleCnt="5">
        <dgm:presLayoutVars>
          <dgm:bulletEnabled val="1"/>
        </dgm:presLayoutVars>
      </dgm:prSet>
      <dgm:spPr/>
    </dgm:pt>
    <dgm:pt modelId="{F83548A8-C229-4437-B11E-235A5DD9345C}" type="pres">
      <dgm:prSet presAssocID="{2B3B546D-E175-431D-A7BB-B5636547F8D2}" presName="FiveNodes_4_text" presStyleLbl="node1" presStyleIdx="4" presStyleCnt="5">
        <dgm:presLayoutVars>
          <dgm:bulletEnabled val="1"/>
        </dgm:presLayoutVars>
      </dgm:prSet>
      <dgm:spPr/>
    </dgm:pt>
    <dgm:pt modelId="{10E98F85-222A-4520-A482-121F8D1C753A}" type="pres">
      <dgm:prSet presAssocID="{2B3B546D-E175-431D-A7BB-B5636547F8D2}" presName="FiveNodes_5_text" presStyleLbl="node1" presStyleIdx="4" presStyleCnt="5">
        <dgm:presLayoutVars>
          <dgm:bulletEnabled val="1"/>
        </dgm:presLayoutVars>
      </dgm:prSet>
      <dgm:spPr/>
    </dgm:pt>
  </dgm:ptLst>
  <dgm:cxnLst>
    <dgm:cxn modelId="{ED25AF04-C788-4E15-B57F-770D8B92C03A}" srcId="{2B3B546D-E175-431D-A7BB-B5636547F8D2}" destId="{39807F9A-827B-494D-9788-F0B5EFB1CC0B}" srcOrd="4" destOrd="0" parTransId="{D4828EDA-87C9-4445-9532-C5F9E4FAA373}" sibTransId="{C4A3E81C-0A49-4E87-A986-D6B81F7BBCAB}"/>
    <dgm:cxn modelId="{65E71A0A-53B4-4AEC-A0A0-191E712464C9}" type="presOf" srcId="{39807F9A-827B-494D-9788-F0B5EFB1CC0B}" destId="{10E98F85-222A-4520-A482-121F8D1C753A}" srcOrd="1" destOrd="0" presId="urn:microsoft.com/office/officeart/2005/8/layout/vProcess5"/>
    <dgm:cxn modelId="{90C5500C-04BE-4B4A-99E2-F6C3FA09BA94}" type="presOf" srcId="{9B8CD36C-F430-408F-8724-B7648B05C7B9}" destId="{A1E1D3FF-897E-405C-849D-8C88C009A2FB}" srcOrd="0" destOrd="0" presId="urn:microsoft.com/office/officeart/2005/8/layout/vProcess5"/>
    <dgm:cxn modelId="{A24C7715-569D-4654-9D2B-F96DBEE2950C}" type="presOf" srcId="{D5D9AAA9-457E-4BEA-A40D-5A8AFA1EB1DA}" destId="{4E197D22-78F3-4FDA-BCFA-988B3A8B8792}" srcOrd="0" destOrd="0" presId="urn:microsoft.com/office/officeart/2005/8/layout/vProcess5"/>
    <dgm:cxn modelId="{F4F10140-468A-4723-A943-8C834E474A35}" type="presOf" srcId="{CF78B4A1-8902-4D53-8332-7DF3DEF7B69D}" destId="{08BDDEB4-CD74-4E27-854B-21C3C7855A24}" srcOrd="1" destOrd="0" presId="urn:microsoft.com/office/officeart/2005/8/layout/vProcess5"/>
    <dgm:cxn modelId="{3256CB65-312E-4E5A-9E66-DCF305317C47}" type="presOf" srcId="{E5A1F0E9-084A-42B4-951D-47C40E1E0FBD}" destId="{936EA31A-216C-489E-92BD-0E53BC76CFE0}" srcOrd="0" destOrd="0" presId="urn:microsoft.com/office/officeart/2005/8/layout/vProcess5"/>
    <dgm:cxn modelId="{10713373-EDE9-4336-B1ED-7586F38F6A18}" type="presOf" srcId="{2B3B546D-E175-431D-A7BB-B5636547F8D2}" destId="{49B404C8-32D1-4E70-BF0A-7AF8345EB208}" srcOrd="0" destOrd="0" presId="urn:microsoft.com/office/officeart/2005/8/layout/vProcess5"/>
    <dgm:cxn modelId="{07D46E76-CE70-4A72-B189-A5F5A18502C0}" type="presOf" srcId="{82595799-04B9-4875-B0FC-08635307EE53}" destId="{8CC425FE-DEDA-49E0-A659-C6A268B168C7}" srcOrd="0" destOrd="0" presId="urn:microsoft.com/office/officeart/2005/8/layout/vProcess5"/>
    <dgm:cxn modelId="{55BD5389-8636-4F1B-9945-1AD00A78D4B9}" srcId="{2B3B546D-E175-431D-A7BB-B5636547F8D2}" destId="{9B8CD36C-F430-408F-8724-B7648B05C7B9}" srcOrd="3" destOrd="0" parTransId="{B9D647CC-F7D5-409A-8B89-155F7578C05D}" sibTransId="{CAC01490-C027-48E1-B94B-717507FA75BE}"/>
    <dgm:cxn modelId="{B61D008B-1210-4A21-A12C-52A268A87E62}" srcId="{2B3B546D-E175-431D-A7BB-B5636547F8D2}" destId="{D5D9AAA9-457E-4BEA-A40D-5A8AFA1EB1DA}" srcOrd="1" destOrd="0" parTransId="{1DCEA3DE-AC88-4211-AAF6-CA17DAEBC07B}" sibTransId="{82595799-04B9-4875-B0FC-08635307EE53}"/>
    <dgm:cxn modelId="{9AF2F891-8D08-4772-BF3B-37F5ACCD7268}" type="presOf" srcId="{CAC01490-C027-48E1-B94B-717507FA75BE}" destId="{6450A23B-1E42-4673-9A8D-E675D965DF76}" srcOrd="0" destOrd="0" presId="urn:microsoft.com/office/officeart/2005/8/layout/vProcess5"/>
    <dgm:cxn modelId="{AF617F9F-B140-4E03-BB43-C26BBD5EB530}" type="presOf" srcId="{9B8CD36C-F430-408F-8724-B7648B05C7B9}" destId="{F83548A8-C229-4437-B11E-235A5DD9345C}" srcOrd="1" destOrd="0" presId="urn:microsoft.com/office/officeart/2005/8/layout/vProcess5"/>
    <dgm:cxn modelId="{D810A7A1-5DCE-4032-A9A4-95A4C70962B4}" type="presOf" srcId="{D5D9AAA9-457E-4BEA-A40D-5A8AFA1EB1DA}" destId="{228F8C78-5C60-4839-9D65-EACF82802EEB}" srcOrd="1" destOrd="0" presId="urn:microsoft.com/office/officeart/2005/8/layout/vProcess5"/>
    <dgm:cxn modelId="{4ABA62A8-1C5C-466E-B601-D979319DD0E0}" srcId="{2B3B546D-E175-431D-A7BB-B5636547F8D2}" destId="{E5A1F0E9-084A-42B4-951D-47C40E1E0FBD}" srcOrd="2" destOrd="0" parTransId="{AB213E19-E409-40FF-BFC8-0C89EEC6CF47}" sibTransId="{E5D7B0C8-DF12-42D4-95A2-3F94B97B20DB}"/>
    <dgm:cxn modelId="{D5110AC1-81F8-4F50-934C-AEEE84D09B16}" srcId="{2B3B546D-E175-431D-A7BB-B5636547F8D2}" destId="{CF78B4A1-8902-4D53-8332-7DF3DEF7B69D}" srcOrd="0" destOrd="0" parTransId="{0FFD5641-9900-4A8D-A9A5-6DE5F6A3AF50}" sibTransId="{F267A8A3-294B-4E68-9EF4-F1B0C9AC411E}"/>
    <dgm:cxn modelId="{857EF0C4-6C03-4789-8622-4A6629583996}" type="presOf" srcId="{E5D7B0C8-DF12-42D4-95A2-3F94B97B20DB}" destId="{FC9DAB0E-D7F5-4A84-B529-13429E7178F1}" srcOrd="0" destOrd="0" presId="urn:microsoft.com/office/officeart/2005/8/layout/vProcess5"/>
    <dgm:cxn modelId="{D0FDA8C8-24DA-45FC-99A9-D81D38482EE2}" type="presOf" srcId="{F267A8A3-294B-4E68-9EF4-F1B0C9AC411E}" destId="{01680066-C896-4812-9898-5AE5FCA8B564}" srcOrd="0" destOrd="0" presId="urn:microsoft.com/office/officeart/2005/8/layout/vProcess5"/>
    <dgm:cxn modelId="{8B7C70C9-0403-4C13-B056-B4E2FE8D9A56}" type="presOf" srcId="{39807F9A-827B-494D-9788-F0B5EFB1CC0B}" destId="{5F05945C-CDD5-4E27-BA89-30F59ADE62AF}" srcOrd="0" destOrd="0" presId="urn:microsoft.com/office/officeart/2005/8/layout/vProcess5"/>
    <dgm:cxn modelId="{505AC8CC-CE64-4129-A9D9-48445EDD6F8C}" type="presOf" srcId="{E5A1F0E9-084A-42B4-951D-47C40E1E0FBD}" destId="{22E8BA9F-9144-4051-A9AC-B14B1BF4A35E}" srcOrd="1" destOrd="0" presId="urn:microsoft.com/office/officeart/2005/8/layout/vProcess5"/>
    <dgm:cxn modelId="{174E28CD-E590-49CF-B9EF-B7898D48E6A3}" type="presOf" srcId="{CF78B4A1-8902-4D53-8332-7DF3DEF7B69D}" destId="{FFC75271-30EA-4297-9A8F-3B6FADF42E05}" srcOrd="0" destOrd="0" presId="urn:microsoft.com/office/officeart/2005/8/layout/vProcess5"/>
    <dgm:cxn modelId="{A6EDFCD8-2FA8-489B-A0A6-4EB728CBEEE6}" type="presParOf" srcId="{49B404C8-32D1-4E70-BF0A-7AF8345EB208}" destId="{DDDA1852-32BD-4FB5-9088-A3A5A01E8869}" srcOrd="0" destOrd="0" presId="urn:microsoft.com/office/officeart/2005/8/layout/vProcess5"/>
    <dgm:cxn modelId="{B3C267C9-7A61-4B74-B2BC-4D07BF0514A1}" type="presParOf" srcId="{49B404C8-32D1-4E70-BF0A-7AF8345EB208}" destId="{FFC75271-30EA-4297-9A8F-3B6FADF42E05}" srcOrd="1" destOrd="0" presId="urn:microsoft.com/office/officeart/2005/8/layout/vProcess5"/>
    <dgm:cxn modelId="{61B15BC6-4D03-420B-AEF8-25FBFCC8B306}" type="presParOf" srcId="{49B404C8-32D1-4E70-BF0A-7AF8345EB208}" destId="{4E197D22-78F3-4FDA-BCFA-988B3A8B8792}" srcOrd="2" destOrd="0" presId="urn:microsoft.com/office/officeart/2005/8/layout/vProcess5"/>
    <dgm:cxn modelId="{4D039C39-9D3F-4141-9045-7996565272A4}" type="presParOf" srcId="{49B404C8-32D1-4E70-BF0A-7AF8345EB208}" destId="{936EA31A-216C-489E-92BD-0E53BC76CFE0}" srcOrd="3" destOrd="0" presId="urn:microsoft.com/office/officeart/2005/8/layout/vProcess5"/>
    <dgm:cxn modelId="{293D9FD6-85A5-4D52-BE15-65997EB85513}" type="presParOf" srcId="{49B404C8-32D1-4E70-BF0A-7AF8345EB208}" destId="{A1E1D3FF-897E-405C-849D-8C88C009A2FB}" srcOrd="4" destOrd="0" presId="urn:microsoft.com/office/officeart/2005/8/layout/vProcess5"/>
    <dgm:cxn modelId="{22E3ACB3-F8FD-4AEC-90C9-F1307944F285}" type="presParOf" srcId="{49B404C8-32D1-4E70-BF0A-7AF8345EB208}" destId="{5F05945C-CDD5-4E27-BA89-30F59ADE62AF}" srcOrd="5" destOrd="0" presId="urn:microsoft.com/office/officeart/2005/8/layout/vProcess5"/>
    <dgm:cxn modelId="{26309D71-5583-4554-BEE9-B72600E6254D}" type="presParOf" srcId="{49B404C8-32D1-4E70-BF0A-7AF8345EB208}" destId="{01680066-C896-4812-9898-5AE5FCA8B564}" srcOrd="6" destOrd="0" presId="urn:microsoft.com/office/officeart/2005/8/layout/vProcess5"/>
    <dgm:cxn modelId="{A97870D2-394C-45FB-9291-8A288ADB4E90}" type="presParOf" srcId="{49B404C8-32D1-4E70-BF0A-7AF8345EB208}" destId="{8CC425FE-DEDA-49E0-A659-C6A268B168C7}" srcOrd="7" destOrd="0" presId="urn:microsoft.com/office/officeart/2005/8/layout/vProcess5"/>
    <dgm:cxn modelId="{0B1F6824-CB11-4A58-879C-13C9B5C06059}" type="presParOf" srcId="{49B404C8-32D1-4E70-BF0A-7AF8345EB208}" destId="{FC9DAB0E-D7F5-4A84-B529-13429E7178F1}" srcOrd="8" destOrd="0" presId="urn:microsoft.com/office/officeart/2005/8/layout/vProcess5"/>
    <dgm:cxn modelId="{917E3BB6-D246-4E8C-8A5F-FD3560A223AD}" type="presParOf" srcId="{49B404C8-32D1-4E70-BF0A-7AF8345EB208}" destId="{6450A23B-1E42-4673-9A8D-E675D965DF76}" srcOrd="9" destOrd="0" presId="urn:microsoft.com/office/officeart/2005/8/layout/vProcess5"/>
    <dgm:cxn modelId="{678D745E-AF3B-4AC6-B24A-06C879ADE673}" type="presParOf" srcId="{49B404C8-32D1-4E70-BF0A-7AF8345EB208}" destId="{08BDDEB4-CD74-4E27-854B-21C3C7855A24}" srcOrd="10" destOrd="0" presId="urn:microsoft.com/office/officeart/2005/8/layout/vProcess5"/>
    <dgm:cxn modelId="{2C37D042-6B9B-494C-9AB4-DA2A89F0B1B1}" type="presParOf" srcId="{49B404C8-32D1-4E70-BF0A-7AF8345EB208}" destId="{228F8C78-5C60-4839-9D65-EACF82802EEB}" srcOrd="11" destOrd="0" presId="urn:microsoft.com/office/officeart/2005/8/layout/vProcess5"/>
    <dgm:cxn modelId="{62B32A87-EE78-4710-838F-CBC65EB9DF0A}" type="presParOf" srcId="{49B404C8-32D1-4E70-BF0A-7AF8345EB208}" destId="{22E8BA9F-9144-4051-A9AC-B14B1BF4A35E}" srcOrd="12" destOrd="0" presId="urn:microsoft.com/office/officeart/2005/8/layout/vProcess5"/>
    <dgm:cxn modelId="{E37CEF45-081F-4F0D-92AF-F0BA0C616F99}" type="presParOf" srcId="{49B404C8-32D1-4E70-BF0A-7AF8345EB208}" destId="{F83548A8-C229-4437-B11E-235A5DD9345C}" srcOrd="13" destOrd="0" presId="urn:microsoft.com/office/officeart/2005/8/layout/vProcess5"/>
    <dgm:cxn modelId="{8B2D7415-1043-47DF-AD48-7C163EAB8440}" type="presParOf" srcId="{49B404C8-32D1-4E70-BF0A-7AF8345EB208}" destId="{10E98F85-222A-4520-A482-121F8D1C753A}" srcOrd="14"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E80716E-43E4-4C33-A8BA-2C1F2EFAEA93}" type="doc">
      <dgm:prSet loTypeId="urn:microsoft.com/office/officeart/2008/layout/VerticalCurvedList" loCatId="list" qsTypeId="urn:microsoft.com/office/officeart/2005/8/quickstyle/simple2" qsCatId="simple" csTypeId="urn:microsoft.com/office/officeart/2005/8/colors/accent1_4" csCatId="accent1" phldr="1"/>
      <dgm:spPr/>
      <dgm:t>
        <a:bodyPr/>
        <a:lstStyle/>
        <a:p>
          <a:endParaRPr lang="en-US"/>
        </a:p>
      </dgm:t>
    </dgm:pt>
    <dgm:pt modelId="{A86887F9-84D6-4CB0-9C42-5E197C2E820E}">
      <dgm:prSet/>
      <dgm:spPr/>
      <dgm:t>
        <a:bodyPr/>
        <a:lstStyle/>
        <a:p>
          <a:r>
            <a:rPr lang="en-US" dirty="0"/>
            <a:t>Averaged the sentiment for each day for all 200k articles</a:t>
          </a:r>
        </a:p>
      </dgm:t>
    </dgm:pt>
    <dgm:pt modelId="{298C9F06-EEA8-4BFF-9711-39CABCA0A7B0}" type="parTrans" cxnId="{0DCBB440-BD9E-40A4-BD03-8FA16862B990}">
      <dgm:prSet/>
      <dgm:spPr/>
      <dgm:t>
        <a:bodyPr/>
        <a:lstStyle/>
        <a:p>
          <a:endParaRPr lang="en-US"/>
        </a:p>
      </dgm:t>
    </dgm:pt>
    <dgm:pt modelId="{820E9840-D6A9-4C59-AB58-6418B0CD0F0E}" type="sibTrans" cxnId="{0DCBB440-BD9E-40A4-BD03-8FA16862B990}">
      <dgm:prSet/>
      <dgm:spPr/>
      <dgm:t>
        <a:bodyPr/>
        <a:lstStyle/>
        <a:p>
          <a:endParaRPr lang="en-US"/>
        </a:p>
      </dgm:t>
    </dgm:pt>
    <dgm:pt modelId="{23AB01B1-9036-4CD8-8F40-3888DC190A38}">
      <dgm:prSet/>
      <dgm:spPr/>
      <dgm:t>
        <a:bodyPr/>
        <a:lstStyle/>
        <a:p>
          <a:r>
            <a:rPr lang="en-US" dirty="0"/>
            <a:t>Plotted the negative sentiment probability over date</a:t>
          </a:r>
        </a:p>
      </dgm:t>
    </dgm:pt>
    <dgm:pt modelId="{475F92CF-7213-4F9D-A50F-AE7BB14BA21A}" type="parTrans" cxnId="{89A7C6FE-D287-4CCC-928E-0159E350A249}">
      <dgm:prSet/>
      <dgm:spPr/>
      <dgm:t>
        <a:bodyPr/>
        <a:lstStyle/>
        <a:p>
          <a:endParaRPr lang="en-US"/>
        </a:p>
      </dgm:t>
    </dgm:pt>
    <dgm:pt modelId="{90579C8F-C36E-4D43-96EA-3771DDFD0966}" type="sibTrans" cxnId="{89A7C6FE-D287-4CCC-928E-0159E350A249}">
      <dgm:prSet/>
      <dgm:spPr/>
      <dgm:t>
        <a:bodyPr/>
        <a:lstStyle/>
        <a:p>
          <a:endParaRPr lang="en-US"/>
        </a:p>
      </dgm:t>
    </dgm:pt>
    <dgm:pt modelId="{726BBB23-F42B-429C-BDEF-2B51DC44E287}">
      <dgm:prSet/>
      <dgm:spPr/>
      <dgm:t>
        <a:bodyPr/>
        <a:lstStyle/>
        <a:p>
          <a:r>
            <a:rPr lang="en-US" dirty="0"/>
            <a:t>Found no articles for most days in the year 2018 and 2019</a:t>
          </a:r>
        </a:p>
      </dgm:t>
    </dgm:pt>
    <dgm:pt modelId="{2B342BB4-5831-464C-BDFD-9C61F4C25FA3}" type="parTrans" cxnId="{C348D435-DD7F-4C97-A761-2E0FE5BFB7DD}">
      <dgm:prSet/>
      <dgm:spPr/>
      <dgm:t>
        <a:bodyPr/>
        <a:lstStyle/>
        <a:p>
          <a:endParaRPr lang="en-US"/>
        </a:p>
      </dgm:t>
    </dgm:pt>
    <dgm:pt modelId="{92BDD6A7-B04A-40B9-93C2-6D2CB769A6B4}" type="sibTrans" cxnId="{C348D435-DD7F-4C97-A761-2E0FE5BFB7DD}">
      <dgm:prSet/>
      <dgm:spPr/>
      <dgm:t>
        <a:bodyPr/>
        <a:lstStyle/>
        <a:p>
          <a:endParaRPr lang="en-US"/>
        </a:p>
      </dgm:t>
    </dgm:pt>
    <dgm:pt modelId="{4866B292-1F88-4E23-BF10-E7211DDA6138}">
      <dgm:prSet/>
      <dgm:spPr/>
      <dgm:t>
        <a:bodyPr/>
        <a:lstStyle/>
        <a:p>
          <a:r>
            <a:rPr lang="en-US" dirty="0"/>
            <a:t>High Negative sentiments in Q2 and Q3 2020, heavily due to Covid  , people losing jobs and moving out.</a:t>
          </a:r>
        </a:p>
      </dgm:t>
    </dgm:pt>
    <dgm:pt modelId="{F2369458-0266-43E5-8039-BA1DE2A47A43}" type="parTrans" cxnId="{16137C58-B0E8-4669-8802-BF09ED5730A3}">
      <dgm:prSet/>
      <dgm:spPr/>
      <dgm:t>
        <a:bodyPr/>
        <a:lstStyle/>
        <a:p>
          <a:endParaRPr lang="en-US"/>
        </a:p>
      </dgm:t>
    </dgm:pt>
    <dgm:pt modelId="{1CA2DD2C-B8B1-4CF3-B55E-7F8565634369}" type="sibTrans" cxnId="{16137C58-B0E8-4669-8802-BF09ED5730A3}">
      <dgm:prSet/>
      <dgm:spPr/>
      <dgm:t>
        <a:bodyPr/>
        <a:lstStyle/>
        <a:p>
          <a:endParaRPr lang="en-US"/>
        </a:p>
      </dgm:t>
    </dgm:pt>
    <dgm:pt modelId="{8F6E58B1-3CF4-4165-8AF9-507C1B14443B}">
      <dgm:prSet/>
      <dgm:spPr/>
      <dgm:t>
        <a:bodyPr/>
        <a:lstStyle/>
        <a:p>
          <a:r>
            <a:rPr lang="en-US" dirty="0"/>
            <a:t>More Positive Sentiments in late Q4 2020 , Q1 and Q2 2021 due to relaxed rules on mask , back to school.</a:t>
          </a:r>
        </a:p>
      </dgm:t>
    </dgm:pt>
    <dgm:pt modelId="{AE8F7872-8101-4A14-94A8-44821D297F3D}" type="parTrans" cxnId="{8565FE56-7A0E-477E-84B3-7907B5F202BD}">
      <dgm:prSet/>
      <dgm:spPr/>
      <dgm:t>
        <a:bodyPr/>
        <a:lstStyle/>
        <a:p>
          <a:endParaRPr lang="en-US"/>
        </a:p>
      </dgm:t>
    </dgm:pt>
    <dgm:pt modelId="{2BFBE9D0-7A3F-48BD-9CC5-6B0C339AC648}" type="sibTrans" cxnId="{8565FE56-7A0E-477E-84B3-7907B5F202BD}">
      <dgm:prSet/>
      <dgm:spPr/>
      <dgm:t>
        <a:bodyPr/>
        <a:lstStyle/>
        <a:p>
          <a:endParaRPr lang="en-US"/>
        </a:p>
      </dgm:t>
    </dgm:pt>
    <dgm:pt modelId="{750586F5-6ADF-4A88-AF87-6DADA1493FC3}" type="pres">
      <dgm:prSet presAssocID="{EE80716E-43E4-4C33-A8BA-2C1F2EFAEA93}" presName="Name0" presStyleCnt="0">
        <dgm:presLayoutVars>
          <dgm:chMax val="7"/>
          <dgm:chPref val="7"/>
          <dgm:dir/>
        </dgm:presLayoutVars>
      </dgm:prSet>
      <dgm:spPr/>
    </dgm:pt>
    <dgm:pt modelId="{679B1A0C-76EB-40CD-A8FB-EBCCB29286DD}" type="pres">
      <dgm:prSet presAssocID="{EE80716E-43E4-4C33-A8BA-2C1F2EFAEA93}" presName="Name1" presStyleCnt="0"/>
      <dgm:spPr/>
    </dgm:pt>
    <dgm:pt modelId="{DAE575A3-8BC2-4CD9-B948-F8E14C50282D}" type="pres">
      <dgm:prSet presAssocID="{EE80716E-43E4-4C33-A8BA-2C1F2EFAEA93}" presName="cycle" presStyleCnt="0"/>
      <dgm:spPr/>
    </dgm:pt>
    <dgm:pt modelId="{2BFD4DE7-0A30-4B2A-80F6-3EA74E64DE93}" type="pres">
      <dgm:prSet presAssocID="{EE80716E-43E4-4C33-A8BA-2C1F2EFAEA93}" presName="srcNode" presStyleLbl="node1" presStyleIdx="0" presStyleCnt="5"/>
      <dgm:spPr/>
    </dgm:pt>
    <dgm:pt modelId="{284222F8-46D3-497D-B098-F721D95D5127}" type="pres">
      <dgm:prSet presAssocID="{EE80716E-43E4-4C33-A8BA-2C1F2EFAEA93}" presName="conn" presStyleLbl="parChTrans1D2" presStyleIdx="0" presStyleCnt="1"/>
      <dgm:spPr/>
    </dgm:pt>
    <dgm:pt modelId="{D492DD06-63A2-4BAC-AA3F-1273D06A9175}" type="pres">
      <dgm:prSet presAssocID="{EE80716E-43E4-4C33-A8BA-2C1F2EFAEA93}" presName="extraNode" presStyleLbl="node1" presStyleIdx="0" presStyleCnt="5"/>
      <dgm:spPr/>
    </dgm:pt>
    <dgm:pt modelId="{C00687F4-B7BE-41CF-9C84-33DFE4DAAAB8}" type="pres">
      <dgm:prSet presAssocID="{EE80716E-43E4-4C33-A8BA-2C1F2EFAEA93}" presName="dstNode" presStyleLbl="node1" presStyleIdx="0" presStyleCnt="5"/>
      <dgm:spPr/>
    </dgm:pt>
    <dgm:pt modelId="{79498160-9D9A-4002-8208-5B57A915C1DD}" type="pres">
      <dgm:prSet presAssocID="{A86887F9-84D6-4CB0-9C42-5E197C2E820E}" presName="text_1" presStyleLbl="node1" presStyleIdx="0" presStyleCnt="5">
        <dgm:presLayoutVars>
          <dgm:bulletEnabled val="1"/>
        </dgm:presLayoutVars>
      </dgm:prSet>
      <dgm:spPr/>
    </dgm:pt>
    <dgm:pt modelId="{D77A2279-FFE6-41BA-A710-B7CBB1F1EBE8}" type="pres">
      <dgm:prSet presAssocID="{A86887F9-84D6-4CB0-9C42-5E197C2E820E}" presName="accent_1" presStyleCnt="0"/>
      <dgm:spPr/>
    </dgm:pt>
    <dgm:pt modelId="{3FD3E6DD-525C-40C5-9B9E-4B0262A6A0E5}" type="pres">
      <dgm:prSet presAssocID="{A86887F9-84D6-4CB0-9C42-5E197C2E820E}" presName="accentRepeatNode" presStyleLbl="solidFgAcc1" presStyleIdx="0" presStyleCnt="5"/>
      <dgm:spPr/>
    </dgm:pt>
    <dgm:pt modelId="{6BBE8D6F-09F3-4632-8120-CD9609D4D1BD}" type="pres">
      <dgm:prSet presAssocID="{23AB01B1-9036-4CD8-8F40-3888DC190A38}" presName="text_2" presStyleLbl="node1" presStyleIdx="1" presStyleCnt="5">
        <dgm:presLayoutVars>
          <dgm:bulletEnabled val="1"/>
        </dgm:presLayoutVars>
      </dgm:prSet>
      <dgm:spPr/>
    </dgm:pt>
    <dgm:pt modelId="{B5C9A925-131B-44AA-8219-F8E77CD9394B}" type="pres">
      <dgm:prSet presAssocID="{23AB01B1-9036-4CD8-8F40-3888DC190A38}" presName="accent_2" presStyleCnt="0"/>
      <dgm:spPr/>
    </dgm:pt>
    <dgm:pt modelId="{94B91204-ACC0-461F-91A5-CB0F3C4286ED}" type="pres">
      <dgm:prSet presAssocID="{23AB01B1-9036-4CD8-8F40-3888DC190A38}" presName="accentRepeatNode" presStyleLbl="solidFgAcc1" presStyleIdx="1" presStyleCnt="5"/>
      <dgm:spPr/>
    </dgm:pt>
    <dgm:pt modelId="{CBB74F1E-1418-4832-9793-754052D54A74}" type="pres">
      <dgm:prSet presAssocID="{726BBB23-F42B-429C-BDEF-2B51DC44E287}" presName="text_3" presStyleLbl="node1" presStyleIdx="2" presStyleCnt="5">
        <dgm:presLayoutVars>
          <dgm:bulletEnabled val="1"/>
        </dgm:presLayoutVars>
      </dgm:prSet>
      <dgm:spPr/>
    </dgm:pt>
    <dgm:pt modelId="{F9F58DFB-4764-4A79-86CA-862D6E4E9CA6}" type="pres">
      <dgm:prSet presAssocID="{726BBB23-F42B-429C-BDEF-2B51DC44E287}" presName="accent_3" presStyleCnt="0"/>
      <dgm:spPr/>
    </dgm:pt>
    <dgm:pt modelId="{A4ABC367-C7E4-44CC-BA78-5DC9FC2A3353}" type="pres">
      <dgm:prSet presAssocID="{726BBB23-F42B-429C-BDEF-2B51DC44E287}" presName="accentRepeatNode" presStyleLbl="solidFgAcc1" presStyleIdx="2" presStyleCnt="5"/>
      <dgm:spPr/>
    </dgm:pt>
    <dgm:pt modelId="{F21BD368-42EF-4424-AFF3-AC9D04981EAD}" type="pres">
      <dgm:prSet presAssocID="{4866B292-1F88-4E23-BF10-E7211DDA6138}" presName="text_4" presStyleLbl="node1" presStyleIdx="3" presStyleCnt="5">
        <dgm:presLayoutVars>
          <dgm:bulletEnabled val="1"/>
        </dgm:presLayoutVars>
      </dgm:prSet>
      <dgm:spPr/>
    </dgm:pt>
    <dgm:pt modelId="{C717B2F0-5403-45BC-BD39-C8FE513CC33F}" type="pres">
      <dgm:prSet presAssocID="{4866B292-1F88-4E23-BF10-E7211DDA6138}" presName="accent_4" presStyleCnt="0"/>
      <dgm:spPr/>
    </dgm:pt>
    <dgm:pt modelId="{D0492A86-5246-411D-9889-7CA01889E39D}" type="pres">
      <dgm:prSet presAssocID="{4866B292-1F88-4E23-BF10-E7211DDA6138}" presName="accentRepeatNode" presStyleLbl="solidFgAcc1" presStyleIdx="3" presStyleCnt="5"/>
      <dgm:spPr/>
    </dgm:pt>
    <dgm:pt modelId="{4547A2B2-2010-4307-AB80-DF28D61CDD66}" type="pres">
      <dgm:prSet presAssocID="{8F6E58B1-3CF4-4165-8AF9-507C1B14443B}" presName="text_5" presStyleLbl="node1" presStyleIdx="4" presStyleCnt="5">
        <dgm:presLayoutVars>
          <dgm:bulletEnabled val="1"/>
        </dgm:presLayoutVars>
      </dgm:prSet>
      <dgm:spPr/>
    </dgm:pt>
    <dgm:pt modelId="{E5A6FD83-3A0C-47BD-8B7C-112F270EC734}" type="pres">
      <dgm:prSet presAssocID="{8F6E58B1-3CF4-4165-8AF9-507C1B14443B}" presName="accent_5" presStyleCnt="0"/>
      <dgm:spPr/>
    </dgm:pt>
    <dgm:pt modelId="{DB3AD209-923F-4D6E-B8FF-441CFE9F8F85}" type="pres">
      <dgm:prSet presAssocID="{8F6E58B1-3CF4-4165-8AF9-507C1B14443B}" presName="accentRepeatNode" presStyleLbl="solidFgAcc1" presStyleIdx="4" presStyleCnt="5"/>
      <dgm:spPr/>
    </dgm:pt>
  </dgm:ptLst>
  <dgm:cxnLst>
    <dgm:cxn modelId="{B411B11D-FD33-480B-9441-3368DE8871D8}" type="presOf" srcId="{EE80716E-43E4-4C33-A8BA-2C1F2EFAEA93}" destId="{750586F5-6ADF-4A88-AF87-6DADA1493FC3}" srcOrd="0" destOrd="0" presId="urn:microsoft.com/office/officeart/2008/layout/VerticalCurvedList"/>
    <dgm:cxn modelId="{C348D435-DD7F-4C97-A761-2E0FE5BFB7DD}" srcId="{EE80716E-43E4-4C33-A8BA-2C1F2EFAEA93}" destId="{726BBB23-F42B-429C-BDEF-2B51DC44E287}" srcOrd="2" destOrd="0" parTransId="{2B342BB4-5831-464C-BDFD-9C61F4C25FA3}" sibTransId="{92BDD6A7-B04A-40B9-93C2-6D2CB769A6B4}"/>
    <dgm:cxn modelId="{9DEFD236-2F2E-4D75-932F-F38B1F2932B0}" type="presOf" srcId="{23AB01B1-9036-4CD8-8F40-3888DC190A38}" destId="{6BBE8D6F-09F3-4632-8120-CD9609D4D1BD}" srcOrd="0" destOrd="0" presId="urn:microsoft.com/office/officeart/2008/layout/VerticalCurvedList"/>
    <dgm:cxn modelId="{0DCBB440-BD9E-40A4-BD03-8FA16862B990}" srcId="{EE80716E-43E4-4C33-A8BA-2C1F2EFAEA93}" destId="{A86887F9-84D6-4CB0-9C42-5E197C2E820E}" srcOrd="0" destOrd="0" parTransId="{298C9F06-EEA8-4BFF-9711-39CABCA0A7B0}" sibTransId="{820E9840-D6A9-4C59-AB58-6418B0CD0F0E}"/>
    <dgm:cxn modelId="{B5CBEC5D-945B-427A-B409-324B0781EEC7}" type="presOf" srcId="{726BBB23-F42B-429C-BDEF-2B51DC44E287}" destId="{CBB74F1E-1418-4832-9793-754052D54A74}" srcOrd="0" destOrd="0" presId="urn:microsoft.com/office/officeart/2008/layout/VerticalCurvedList"/>
    <dgm:cxn modelId="{8C178950-7D17-42A9-A0D2-1484C76C4731}" type="presOf" srcId="{4866B292-1F88-4E23-BF10-E7211DDA6138}" destId="{F21BD368-42EF-4424-AFF3-AC9D04981EAD}" srcOrd="0" destOrd="0" presId="urn:microsoft.com/office/officeart/2008/layout/VerticalCurvedList"/>
    <dgm:cxn modelId="{8565FE56-7A0E-477E-84B3-7907B5F202BD}" srcId="{EE80716E-43E4-4C33-A8BA-2C1F2EFAEA93}" destId="{8F6E58B1-3CF4-4165-8AF9-507C1B14443B}" srcOrd="4" destOrd="0" parTransId="{AE8F7872-8101-4A14-94A8-44821D297F3D}" sibTransId="{2BFBE9D0-7A3F-48BD-9CC5-6B0C339AC648}"/>
    <dgm:cxn modelId="{16137C58-B0E8-4669-8802-BF09ED5730A3}" srcId="{EE80716E-43E4-4C33-A8BA-2C1F2EFAEA93}" destId="{4866B292-1F88-4E23-BF10-E7211DDA6138}" srcOrd="3" destOrd="0" parTransId="{F2369458-0266-43E5-8039-BA1DE2A47A43}" sibTransId="{1CA2DD2C-B8B1-4CF3-B55E-7F8565634369}"/>
    <dgm:cxn modelId="{FE78BDA5-0C07-4907-9F12-DB27F9323E0B}" type="presOf" srcId="{A86887F9-84D6-4CB0-9C42-5E197C2E820E}" destId="{79498160-9D9A-4002-8208-5B57A915C1DD}" srcOrd="0" destOrd="0" presId="urn:microsoft.com/office/officeart/2008/layout/VerticalCurvedList"/>
    <dgm:cxn modelId="{0AFDCEBD-3786-4C05-9679-3271DF6B3FD8}" type="presOf" srcId="{8F6E58B1-3CF4-4165-8AF9-507C1B14443B}" destId="{4547A2B2-2010-4307-AB80-DF28D61CDD66}" srcOrd="0" destOrd="0" presId="urn:microsoft.com/office/officeart/2008/layout/VerticalCurvedList"/>
    <dgm:cxn modelId="{C51FB3EE-3E2D-416B-8DAF-E4EF0F34B1AA}" type="presOf" srcId="{820E9840-D6A9-4C59-AB58-6418B0CD0F0E}" destId="{284222F8-46D3-497D-B098-F721D95D5127}" srcOrd="0" destOrd="0" presId="urn:microsoft.com/office/officeart/2008/layout/VerticalCurvedList"/>
    <dgm:cxn modelId="{89A7C6FE-D287-4CCC-928E-0159E350A249}" srcId="{EE80716E-43E4-4C33-A8BA-2C1F2EFAEA93}" destId="{23AB01B1-9036-4CD8-8F40-3888DC190A38}" srcOrd="1" destOrd="0" parTransId="{475F92CF-7213-4F9D-A50F-AE7BB14BA21A}" sibTransId="{90579C8F-C36E-4D43-96EA-3771DDFD0966}"/>
    <dgm:cxn modelId="{9EFB881E-E54F-4080-B0CE-70714BE3CCB7}" type="presParOf" srcId="{750586F5-6ADF-4A88-AF87-6DADA1493FC3}" destId="{679B1A0C-76EB-40CD-A8FB-EBCCB29286DD}" srcOrd="0" destOrd="0" presId="urn:microsoft.com/office/officeart/2008/layout/VerticalCurvedList"/>
    <dgm:cxn modelId="{6CFF4FF2-01C8-4B4A-BEDC-7B9DE4910B68}" type="presParOf" srcId="{679B1A0C-76EB-40CD-A8FB-EBCCB29286DD}" destId="{DAE575A3-8BC2-4CD9-B948-F8E14C50282D}" srcOrd="0" destOrd="0" presId="urn:microsoft.com/office/officeart/2008/layout/VerticalCurvedList"/>
    <dgm:cxn modelId="{6F120E5C-4043-4CA4-A037-A3E82C9DCA12}" type="presParOf" srcId="{DAE575A3-8BC2-4CD9-B948-F8E14C50282D}" destId="{2BFD4DE7-0A30-4B2A-80F6-3EA74E64DE93}" srcOrd="0" destOrd="0" presId="urn:microsoft.com/office/officeart/2008/layout/VerticalCurvedList"/>
    <dgm:cxn modelId="{75E59551-7B5A-4105-9609-4C642F2B7466}" type="presParOf" srcId="{DAE575A3-8BC2-4CD9-B948-F8E14C50282D}" destId="{284222F8-46D3-497D-B098-F721D95D5127}" srcOrd="1" destOrd="0" presId="urn:microsoft.com/office/officeart/2008/layout/VerticalCurvedList"/>
    <dgm:cxn modelId="{B5333E20-769B-4716-9E70-78ADBBCC795F}" type="presParOf" srcId="{DAE575A3-8BC2-4CD9-B948-F8E14C50282D}" destId="{D492DD06-63A2-4BAC-AA3F-1273D06A9175}" srcOrd="2" destOrd="0" presId="urn:microsoft.com/office/officeart/2008/layout/VerticalCurvedList"/>
    <dgm:cxn modelId="{7CFF465E-2B3A-4F09-8C8A-26605C458CB0}" type="presParOf" srcId="{DAE575A3-8BC2-4CD9-B948-F8E14C50282D}" destId="{C00687F4-B7BE-41CF-9C84-33DFE4DAAAB8}" srcOrd="3" destOrd="0" presId="urn:microsoft.com/office/officeart/2008/layout/VerticalCurvedList"/>
    <dgm:cxn modelId="{7882A38E-A7C1-45DF-A0C6-83BD3D6F619C}" type="presParOf" srcId="{679B1A0C-76EB-40CD-A8FB-EBCCB29286DD}" destId="{79498160-9D9A-4002-8208-5B57A915C1DD}" srcOrd="1" destOrd="0" presId="urn:microsoft.com/office/officeart/2008/layout/VerticalCurvedList"/>
    <dgm:cxn modelId="{D65C4D2C-8310-443B-B4D9-B6ACA130FEF3}" type="presParOf" srcId="{679B1A0C-76EB-40CD-A8FB-EBCCB29286DD}" destId="{D77A2279-FFE6-41BA-A710-B7CBB1F1EBE8}" srcOrd="2" destOrd="0" presId="urn:microsoft.com/office/officeart/2008/layout/VerticalCurvedList"/>
    <dgm:cxn modelId="{10EE9DA3-0A70-4F77-99C1-C542D2BE29F9}" type="presParOf" srcId="{D77A2279-FFE6-41BA-A710-B7CBB1F1EBE8}" destId="{3FD3E6DD-525C-40C5-9B9E-4B0262A6A0E5}" srcOrd="0" destOrd="0" presId="urn:microsoft.com/office/officeart/2008/layout/VerticalCurvedList"/>
    <dgm:cxn modelId="{18D2AE5A-84D8-43DF-9DEE-285A6B1F349C}" type="presParOf" srcId="{679B1A0C-76EB-40CD-A8FB-EBCCB29286DD}" destId="{6BBE8D6F-09F3-4632-8120-CD9609D4D1BD}" srcOrd="3" destOrd="0" presId="urn:microsoft.com/office/officeart/2008/layout/VerticalCurvedList"/>
    <dgm:cxn modelId="{5BA29B04-772E-4BF4-AB1E-B3D23FDB97CA}" type="presParOf" srcId="{679B1A0C-76EB-40CD-A8FB-EBCCB29286DD}" destId="{B5C9A925-131B-44AA-8219-F8E77CD9394B}" srcOrd="4" destOrd="0" presId="urn:microsoft.com/office/officeart/2008/layout/VerticalCurvedList"/>
    <dgm:cxn modelId="{F1417DE7-E77C-481A-9D0D-3DB25D1DDF52}" type="presParOf" srcId="{B5C9A925-131B-44AA-8219-F8E77CD9394B}" destId="{94B91204-ACC0-461F-91A5-CB0F3C4286ED}" srcOrd="0" destOrd="0" presId="urn:microsoft.com/office/officeart/2008/layout/VerticalCurvedList"/>
    <dgm:cxn modelId="{F1B81745-DE2D-4225-ABAE-56842433A154}" type="presParOf" srcId="{679B1A0C-76EB-40CD-A8FB-EBCCB29286DD}" destId="{CBB74F1E-1418-4832-9793-754052D54A74}" srcOrd="5" destOrd="0" presId="urn:microsoft.com/office/officeart/2008/layout/VerticalCurvedList"/>
    <dgm:cxn modelId="{CAE8C131-2FD1-46CD-A51A-7F456C0AC65E}" type="presParOf" srcId="{679B1A0C-76EB-40CD-A8FB-EBCCB29286DD}" destId="{F9F58DFB-4764-4A79-86CA-862D6E4E9CA6}" srcOrd="6" destOrd="0" presId="urn:microsoft.com/office/officeart/2008/layout/VerticalCurvedList"/>
    <dgm:cxn modelId="{52F7A926-1961-498A-B51A-6D4BBDFC58B7}" type="presParOf" srcId="{F9F58DFB-4764-4A79-86CA-862D6E4E9CA6}" destId="{A4ABC367-C7E4-44CC-BA78-5DC9FC2A3353}" srcOrd="0" destOrd="0" presId="urn:microsoft.com/office/officeart/2008/layout/VerticalCurvedList"/>
    <dgm:cxn modelId="{634140EE-4025-418C-AE33-55D6A60B5CCA}" type="presParOf" srcId="{679B1A0C-76EB-40CD-A8FB-EBCCB29286DD}" destId="{F21BD368-42EF-4424-AFF3-AC9D04981EAD}" srcOrd="7" destOrd="0" presId="urn:microsoft.com/office/officeart/2008/layout/VerticalCurvedList"/>
    <dgm:cxn modelId="{7D08EFBF-F125-439B-99B6-4A11E302B317}" type="presParOf" srcId="{679B1A0C-76EB-40CD-A8FB-EBCCB29286DD}" destId="{C717B2F0-5403-45BC-BD39-C8FE513CC33F}" srcOrd="8" destOrd="0" presId="urn:microsoft.com/office/officeart/2008/layout/VerticalCurvedList"/>
    <dgm:cxn modelId="{2FD3A767-BD62-406D-81C6-4F8413EC34FA}" type="presParOf" srcId="{C717B2F0-5403-45BC-BD39-C8FE513CC33F}" destId="{D0492A86-5246-411D-9889-7CA01889E39D}" srcOrd="0" destOrd="0" presId="urn:microsoft.com/office/officeart/2008/layout/VerticalCurvedList"/>
    <dgm:cxn modelId="{C662EC23-C451-4E5A-B42E-DE21ED3EDE4D}" type="presParOf" srcId="{679B1A0C-76EB-40CD-A8FB-EBCCB29286DD}" destId="{4547A2B2-2010-4307-AB80-DF28D61CDD66}" srcOrd="9" destOrd="0" presId="urn:microsoft.com/office/officeart/2008/layout/VerticalCurvedList"/>
    <dgm:cxn modelId="{7813D725-5EB2-46ED-91DB-313C1A4DBECC}" type="presParOf" srcId="{679B1A0C-76EB-40CD-A8FB-EBCCB29286DD}" destId="{E5A6FD83-3A0C-47BD-8B7C-112F270EC734}" srcOrd="10" destOrd="0" presId="urn:microsoft.com/office/officeart/2008/layout/VerticalCurvedList"/>
    <dgm:cxn modelId="{D683F8DE-BEF1-436D-B7D4-79D48B7EE20A}" type="presParOf" srcId="{E5A6FD83-3A0C-47BD-8B7C-112F270EC734}" destId="{DB3AD209-923F-4D6E-B8FF-441CFE9F8F85}"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8502F87-BB4A-4093-B856-EDD2EBC62D0C}" type="doc">
      <dgm:prSet loTypeId="urn:microsoft.com/office/officeart/2008/layout/VerticalCurvedList" loCatId="list" qsTypeId="urn:microsoft.com/office/officeart/2005/8/quickstyle/3d1" qsCatId="3D" csTypeId="urn:microsoft.com/office/officeart/2005/8/colors/accent1_2" csCatId="accent1" phldr="1"/>
      <dgm:spPr/>
      <dgm:t>
        <a:bodyPr/>
        <a:lstStyle/>
        <a:p>
          <a:endParaRPr lang="en-US"/>
        </a:p>
      </dgm:t>
    </dgm:pt>
    <dgm:pt modelId="{F7A5E9C5-E0F4-4863-AA22-3A2B94462495}">
      <dgm:prSet custT="1"/>
      <dgm:spPr/>
      <dgm:t>
        <a:bodyPr/>
        <a:lstStyle/>
        <a:p>
          <a:r>
            <a:rPr lang="en-US" sz="1200" dirty="0"/>
            <a:t>For Entity Identification , used NER from Spacy.</a:t>
          </a:r>
        </a:p>
      </dgm:t>
    </dgm:pt>
    <dgm:pt modelId="{591C9470-E7D6-412B-9782-7516958B01BE}" type="parTrans" cxnId="{562ADED2-A431-4761-98E0-2D4FF71C6AC9}">
      <dgm:prSet/>
      <dgm:spPr/>
      <dgm:t>
        <a:bodyPr/>
        <a:lstStyle/>
        <a:p>
          <a:endParaRPr lang="en-US"/>
        </a:p>
      </dgm:t>
    </dgm:pt>
    <dgm:pt modelId="{E8ABCA17-1078-4A64-9796-0693A528ED76}" type="sibTrans" cxnId="{562ADED2-A431-4761-98E0-2D4FF71C6AC9}">
      <dgm:prSet/>
      <dgm:spPr/>
      <dgm:t>
        <a:bodyPr/>
        <a:lstStyle/>
        <a:p>
          <a:endParaRPr lang="en-US"/>
        </a:p>
      </dgm:t>
    </dgm:pt>
    <dgm:pt modelId="{DB126951-9DCD-43FD-824A-DE202420FB35}">
      <dgm:prSet custT="1"/>
      <dgm:spPr/>
      <dgm:t>
        <a:bodyPr/>
        <a:lstStyle/>
        <a:p>
          <a:r>
            <a:rPr lang="en-US" sz="1200" dirty="0"/>
            <a:t>Ran NER on filtered data (relevant articles) by sentiment</a:t>
          </a:r>
        </a:p>
      </dgm:t>
    </dgm:pt>
    <dgm:pt modelId="{F1B17FDB-8372-4C32-B6D9-7AE86467B017}" type="parTrans" cxnId="{2C0CF4A3-8012-45CF-A6F7-2D425BCD3271}">
      <dgm:prSet/>
      <dgm:spPr/>
      <dgm:t>
        <a:bodyPr/>
        <a:lstStyle/>
        <a:p>
          <a:endParaRPr lang="en-US"/>
        </a:p>
      </dgm:t>
    </dgm:pt>
    <dgm:pt modelId="{7A532F61-3D87-4EB5-8CC1-D90AF0888F85}" type="sibTrans" cxnId="{2C0CF4A3-8012-45CF-A6F7-2D425BCD3271}">
      <dgm:prSet/>
      <dgm:spPr/>
      <dgm:t>
        <a:bodyPr/>
        <a:lstStyle/>
        <a:p>
          <a:endParaRPr lang="en-US"/>
        </a:p>
      </dgm:t>
    </dgm:pt>
    <dgm:pt modelId="{7EE40E89-6961-4566-8007-57683F9D087B}">
      <dgm:prSet custT="1"/>
      <dgm:spPr/>
      <dgm:t>
        <a:bodyPr/>
        <a:lstStyle/>
        <a:p>
          <a:r>
            <a:rPr lang="en-US" sz="1200" dirty="0"/>
            <a:t>Identified and assigned labels for each entity  by sentiment</a:t>
          </a:r>
        </a:p>
      </dgm:t>
    </dgm:pt>
    <dgm:pt modelId="{72F1B8C9-1A34-4797-810B-D29A92D2EA89}" type="parTrans" cxnId="{92AB2906-53E9-4238-8386-F3C35150D6F1}">
      <dgm:prSet/>
      <dgm:spPr/>
      <dgm:t>
        <a:bodyPr/>
        <a:lstStyle/>
        <a:p>
          <a:endParaRPr lang="en-US"/>
        </a:p>
      </dgm:t>
    </dgm:pt>
    <dgm:pt modelId="{B9B6FC6C-0C68-4400-8DC6-B9B48649925A}" type="sibTrans" cxnId="{92AB2906-53E9-4238-8386-F3C35150D6F1}">
      <dgm:prSet/>
      <dgm:spPr/>
      <dgm:t>
        <a:bodyPr/>
        <a:lstStyle/>
        <a:p>
          <a:endParaRPr lang="en-US"/>
        </a:p>
      </dgm:t>
    </dgm:pt>
    <dgm:pt modelId="{05BA79FF-37E6-4BC4-95AA-617160E58F6A}">
      <dgm:prSet custT="1"/>
      <dgm:spPr/>
      <dgm:t>
        <a:bodyPr/>
        <a:lstStyle/>
        <a:p>
          <a:r>
            <a:rPr lang="en-US" sz="1200" dirty="0"/>
            <a:t>Applied regex to group similar entities </a:t>
          </a:r>
          <a:r>
            <a:rPr lang="en-US" sz="1000" dirty="0"/>
            <a:t>(ex;  </a:t>
          </a:r>
          <a:r>
            <a:rPr lang="en-US" sz="1000" dirty="0" err="1"/>
            <a:t>r'^Illinois</a:t>
          </a:r>
          <a:r>
            <a:rPr lang="en-US" sz="1000" dirty="0"/>
            <a:t> Tool Works Inc. NYSE$|^Illinois Tool Works Inc.$|Illinois Tool </a:t>
          </a:r>
          <a:r>
            <a:rPr lang="en-US" sz="1000" dirty="0" err="1"/>
            <a:t>Workss</a:t>
          </a:r>
          <a:r>
            <a:rPr lang="en-US" sz="1000" dirty="0"/>
            <a:t>': 'Illinois Tool Works’ )</a:t>
          </a:r>
        </a:p>
      </dgm:t>
    </dgm:pt>
    <dgm:pt modelId="{F54EDD88-F79E-4ED6-B035-87CBA2F7BAA9}" type="parTrans" cxnId="{D71096F6-8F5F-4F84-971A-4B016BAD4B15}">
      <dgm:prSet/>
      <dgm:spPr/>
      <dgm:t>
        <a:bodyPr/>
        <a:lstStyle/>
        <a:p>
          <a:endParaRPr lang="en-US"/>
        </a:p>
      </dgm:t>
    </dgm:pt>
    <dgm:pt modelId="{2FA4F99D-FDA7-489B-A06A-348B34F8D8FF}" type="sibTrans" cxnId="{D71096F6-8F5F-4F84-971A-4B016BAD4B15}">
      <dgm:prSet/>
      <dgm:spPr/>
      <dgm:t>
        <a:bodyPr/>
        <a:lstStyle/>
        <a:p>
          <a:endParaRPr lang="en-US"/>
        </a:p>
      </dgm:t>
    </dgm:pt>
    <dgm:pt modelId="{4BC709EA-5743-45B9-A1ED-E2611283FCC2}">
      <dgm:prSet custT="1"/>
      <dgm:spPr/>
      <dgm:t>
        <a:bodyPr/>
        <a:lstStyle/>
        <a:p>
          <a:r>
            <a:rPr lang="en-US" sz="1200" dirty="0"/>
            <a:t>Aggregated to find the total count of each entity to identify top entities by sentiment</a:t>
          </a:r>
        </a:p>
      </dgm:t>
    </dgm:pt>
    <dgm:pt modelId="{EF1AC493-035E-4EFE-90DB-7DBE214C705A}" type="parTrans" cxnId="{2C0F8E71-FC1F-47C9-8EED-37D43A2EC534}">
      <dgm:prSet/>
      <dgm:spPr/>
      <dgm:t>
        <a:bodyPr/>
        <a:lstStyle/>
        <a:p>
          <a:endParaRPr lang="en-US"/>
        </a:p>
      </dgm:t>
    </dgm:pt>
    <dgm:pt modelId="{4F27480C-0404-4F40-963F-BAD542D508EC}" type="sibTrans" cxnId="{2C0F8E71-FC1F-47C9-8EED-37D43A2EC534}">
      <dgm:prSet/>
      <dgm:spPr/>
      <dgm:t>
        <a:bodyPr/>
        <a:lstStyle/>
        <a:p>
          <a:endParaRPr lang="en-US"/>
        </a:p>
      </dgm:t>
    </dgm:pt>
    <dgm:pt modelId="{F4F315F9-D4D9-4820-B7E0-440CC13DD928}" type="pres">
      <dgm:prSet presAssocID="{68502F87-BB4A-4093-B856-EDD2EBC62D0C}" presName="Name0" presStyleCnt="0">
        <dgm:presLayoutVars>
          <dgm:chMax val="7"/>
          <dgm:chPref val="7"/>
          <dgm:dir/>
        </dgm:presLayoutVars>
      </dgm:prSet>
      <dgm:spPr/>
    </dgm:pt>
    <dgm:pt modelId="{D76D85DE-1CDE-4334-98BE-F52001DE28FE}" type="pres">
      <dgm:prSet presAssocID="{68502F87-BB4A-4093-B856-EDD2EBC62D0C}" presName="Name1" presStyleCnt="0"/>
      <dgm:spPr/>
    </dgm:pt>
    <dgm:pt modelId="{198E014A-0338-4252-84E1-08ADE3B6C86A}" type="pres">
      <dgm:prSet presAssocID="{68502F87-BB4A-4093-B856-EDD2EBC62D0C}" presName="cycle" presStyleCnt="0"/>
      <dgm:spPr/>
    </dgm:pt>
    <dgm:pt modelId="{01002D23-6CAA-4FF8-95D5-8EBAB1A2FA40}" type="pres">
      <dgm:prSet presAssocID="{68502F87-BB4A-4093-B856-EDD2EBC62D0C}" presName="srcNode" presStyleLbl="node1" presStyleIdx="0" presStyleCnt="5"/>
      <dgm:spPr/>
    </dgm:pt>
    <dgm:pt modelId="{301B6D2A-2DBD-44ED-9591-D3A426F4EA79}" type="pres">
      <dgm:prSet presAssocID="{68502F87-BB4A-4093-B856-EDD2EBC62D0C}" presName="conn" presStyleLbl="parChTrans1D2" presStyleIdx="0" presStyleCnt="1"/>
      <dgm:spPr/>
    </dgm:pt>
    <dgm:pt modelId="{72C34524-7F01-46CE-A1AD-29CEEB440BB5}" type="pres">
      <dgm:prSet presAssocID="{68502F87-BB4A-4093-B856-EDD2EBC62D0C}" presName="extraNode" presStyleLbl="node1" presStyleIdx="0" presStyleCnt="5"/>
      <dgm:spPr/>
    </dgm:pt>
    <dgm:pt modelId="{96CF97EC-CC49-4126-918F-810899864813}" type="pres">
      <dgm:prSet presAssocID="{68502F87-BB4A-4093-B856-EDD2EBC62D0C}" presName="dstNode" presStyleLbl="node1" presStyleIdx="0" presStyleCnt="5"/>
      <dgm:spPr/>
    </dgm:pt>
    <dgm:pt modelId="{E5DD59F3-BC0D-413D-B981-E396207CECC6}" type="pres">
      <dgm:prSet presAssocID="{F7A5E9C5-E0F4-4863-AA22-3A2B94462495}" presName="text_1" presStyleLbl="node1" presStyleIdx="0" presStyleCnt="5">
        <dgm:presLayoutVars>
          <dgm:bulletEnabled val="1"/>
        </dgm:presLayoutVars>
      </dgm:prSet>
      <dgm:spPr/>
    </dgm:pt>
    <dgm:pt modelId="{45F5F3BE-BCEE-47E5-BA7D-877E18829C37}" type="pres">
      <dgm:prSet presAssocID="{F7A5E9C5-E0F4-4863-AA22-3A2B94462495}" presName="accent_1" presStyleCnt="0"/>
      <dgm:spPr/>
    </dgm:pt>
    <dgm:pt modelId="{5FCBDFCD-1F9D-446F-ADDF-93B1306F13E7}" type="pres">
      <dgm:prSet presAssocID="{F7A5E9C5-E0F4-4863-AA22-3A2B94462495}" presName="accentRepeatNode" presStyleLbl="solidFgAcc1" presStyleIdx="0" presStyleCnt="5"/>
      <dgm:spPr/>
    </dgm:pt>
    <dgm:pt modelId="{A05B41F8-7922-4472-8628-0B4CFAFF8036}" type="pres">
      <dgm:prSet presAssocID="{DB126951-9DCD-43FD-824A-DE202420FB35}" presName="text_2" presStyleLbl="node1" presStyleIdx="1" presStyleCnt="5">
        <dgm:presLayoutVars>
          <dgm:bulletEnabled val="1"/>
        </dgm:presLayoutVars>
      </dgm:prSet>
      <dgm:spPr/>
    </dgm:pt>
    <dgm:pt modelId="{AF6FBE2C-F704-4820-B0F0-7DC1C9F83647}" type="pres">
      <dgm:prSet presAssocID="{DB126951-9DCD-43FD-824A-DE202420FB35}" presName="accent_2" presStyleCnt="0"/>
      <dgm:spPr/>
    </dgm:pt>
    <dgm:pt modelId="{1237897E-05CE-41B7-A484-A6CBF51A97EE}" type="pres">
      <dgm:prSet presAssocID="{DB126951-9DCD-43FD-824A-DE202420FB35}" presName="accentRepeatNode" presStyleLbl="solidFgAcc1" presStyleIdx="1" presStyleCnt="5"/>
      <dgm:spPr/>
    </dgm:pt>
    <dgm:pt modelId="{CFB0B3CE-9D91-4FC1-80A1-4A83FFB3FA6D}" type="pres">
      <dgm:prSet presAssocID="{7EE40E89-6961-4566-8007-57683F9D087B}" presName="text_3" presStyleLbl="node1" presStyleIdx="2" presStyleCnt="5">
        <dgm:presLayoutVars>
          <dgm:bulletEnabled val="1"/>
        </dgm:presLayoutVars>
      </dgm:prSet>
      <dgm:spPr/>
    </dgm:pt>
    <dgm:pt modelId="{137DA60F-6930-408C-9A07-E0C136F3E29C}" type="pres">
      <dgm:prSet presAssocID="{7EE40E89-6961-4566-8007-57683F9D087B}" presName="accent_3" presStyleCnt="0"/>
      <dgm:spPr/>
    </dgm:pt>
    <dgm:pt modelId="{A49C24E1-BB16-4782-8AA1-4015FDABEA11}" type="pres">
      <dgm:prSet presAssocID="{7EE40E89-6961-4566-8007-57683F9D087B}" presName="accentRepeatNode" presStyleLbl="solidFgAcc1" presStyleIdx="2" presStyleCnt="5"/>
      <dgm:spPr/>
    </dgm:pt>
    <dgm:pt modelId="{604CD4EC-8DE6-4275-AF0F-9141E1D772ED}" type="pres">
      <dgm:prSet presAssocID="{05BA79FF-37E6-4BC4-95AA-617160E58F6A}" presName="text_4" presStyleLbl="node1" presStyleIdx="3" presStyleCnt="5">
        <dgm:presLayoutVars>
          <dgm:bulletEnabled val="1"/>
        </dgm:presLayoutVars>
      </dgm:prSet>
      <dgm:spPr/>
    </dgm:pt>
    <dgm:pt modelId="{DC12978F-5587-40CD-A8E0-108CCC15030E}" type="pres">
      <dgm:prSet presAssocID="{05BA79FF-37E6-4BC4-95AA-617160E58F6A}" presName="accent_4" presStyleCnt="0"/>
      <dgm:spPr/>
    </dgm:pt>
    <dgm:pt modelId="{FB268BF6-5BA8-48B6-8783-CF82FA8F0FEF}" type="pres">
      <dgm:prSet presAssocID="{05BA79FF-37E6-4BC4-95AA-617160E58F6A}" presName="accentRepeatNode" presStyleLbl="solidFgAcc1" presStyleIdx="3" presStyleCnt="5"/>
      <dgm:spPr/>
    </dgm:pt>
    <dgm:pt modelId="{F235C8F1-5CBD-49B0-B01A-7EB378F75378}" type="pres">
      <dgm:prSet presAssocID="{4BC709EA-5743-45B9-A1ED-E2611283FCC2}" presName="text_5" presStyleLbl="node1" presStyleIdx="4" presStyleCnt="5">
        <dgm:presLayoutVars>
          <dgm:bulletEnabled val="1"/>
        </dgm:presLayoutVars>
      </dgm:prSet>
      <dgm:spPr/>
    </dgm:pt>
    <dgm:pt modelId="{D177647C-DA8E-49B1-A6F7-9B7C1146B82A}" type="pres">
      <dgm:prSet presAssocID="{4BC709EA-5743-45B9-A1ED-E2611283FCC2}" presName="accent_5" presStyleCnt="0"/>
      <dgm:spPr/>
    </dgm:pt>
    <dgm:pt modelId="{F935D3E9-A4EE-4457-976E-A39270864095}" type="pres">
      <dgm:prSet presAssocID="{4BC709EA-5743-45B9-A1ED-E2611283FCC2}" presName="accentRepeatNode" presStyleLbl="solidFgAcc1" presStyleIdx="4" presStyleCnt="5"/>
      <dgm:spPr/>
    </dgm:pt>
  </dgm:ptLst>
  <dgm:cxnLst>
    <dgm:cxn modelId="{92AB2906-53E9-4238-8386-F3C35150D6F1}" srcId="{68502F87-BB4A-4093-B856-EDD2EBC62D0C}" destId="{7EE40E89-6961-4566-8007-57683F9D087B}" srcOrd="2" destOrd="0" parTransId="{72F1B8C9-1A34-4797-810B-D29A92D2EA89}" sibTransId="{B9B6FC6C-0C68-4400-8DC6-B9B48649925A}"/>
    <dgm:cxn modelId="{AB02F112-A0FD-4941-BDA4-DAB25A37CF9D}" type="presOf" srcId="{4BC709EA-5743-45B9-A1ED-E2611283FCC2}" destId="{F235C8F1-5CBD-49B0-B01A-7EB378F75378}" srcOrd="0" destOrd="0" presId="urn:microsoft.com/office/officeart/2008/layout/VerticalCurvedList"/>
    <dgm:cxn modelId="{73135B19-4E28-488E-A85F-FC5DBEE22C6C}" type="presOf" srcId="{7EE40E89-6961-4566-8007-57683F9D087B}" destId="{CFB0B3CE-9D91-4FC1-80A1-4A83FFB3FA6D}" srcOrd="0" destOrd="0" presId="urn:microsoft.com/office/officeart/2008/layout/VerticalCurvedList"/>
    <dgm:cxn modelId="{2C0F8E71-FC1F-47C9-8EED-37D43A2EC534}" srcId="{68502F87-BB4A-4093-B856-EDD2EBC62D0C}" destId="{4BC709EA-5743-45B9-A1ED-E2611283FCC2}" srcOrd="4" destOrd="0" parTransId="{EF1AC493-035E-4EFE-90DB-7DBE214C705A}" sibTransId="{4F27480C-0404-4F40-963F-BAD542D508EC}"/>
    <dgm:cxn modelId="{2AE55557-6213-42E3-B1C8-14A3E05909F1}" type="presOf" srcId="{E8ABCA17-1078-4A64-9796-0693A528ED76}" destId="{301B6D2A-2DBD-44ED-9591-D3A426F4EA79}" srcOrd="0" destOrd="0" presId="urn:microsoft.com/office/officeart/2008/layout/VerticalCurvedList"/>
    <dgm:cxn modelId="{3DAF0B7C-96CA-461F-B190-0CE52FD9F59D}" type="presOf" srcId="{DB126951-9DCD-43FD-824A-DE202420FB35}" destId="{A05B41F8-7922-4472-8628-0B4CFAFF8036}" srcOrd="0" destOrd="0" presId="urn:microsoft.com/office/officeart/2008/layout/VerticalCurvedList"/>
    <dgm:cxn modelId="{2C0CF4A3-8012-45CF-A6F7-2D425BCD3271}" srcId="{68502F87-BB4A-4093-B856-EDD2EBC62D0C}" destId="{DB126951-9DCD-43FD-824A-DE202420FB35}" srcOrd="1" destOrd="0" parTransId="{F1B17FDB-8372-4C32-B6D9-7AE86467B017}" sibTransId="{7A532F61-3D87-4EB5-8CC1-D90AF0888F85}"/>
    <dgm:cxn modelId="{ED01BECF-2433-4C4A-B8AD-B98568A2070F}" type="presOf" srcId="{05BA79FF-37E6-4BC4-95AA-617160E58F6A}" destId="{604CD4EC-8DE6-4275-AF0F-9141E1D772ED}" srcOrd="0" destOrd="0" presId="urn:microsoft.com/office/officeart/2008/layout/VerticalCurvedList"/>
    <dgm:cxn modelId="{562ADED2-A431-4761-98E0-2D4FF71C6AC9}" srcId="{68502F87-BB4A-4093-B856-EDD2EBC62D0C}" destId="{F7A5E9C5-E0F4-4863-AA22-3A2B94462495}" srcOrd="0" destOrd="0" parTransId="{591C9470-E7D6-412B-9782-7516958B01BE}" sibTransId="{E8ABCA17-1078-4A64-9796-0693A528ED76}"/>
    <dgm:cxn modelId="{FBFD1DD3-2A16-4A9B-AAEA-6EDB4194DE7C}" type="presOf" srcId="{68502F87-BB4A-4093-B856-EDD2EBC62D0C}" destId="{F4F315F9-D4D9-4820-B7E0-440CC13DD928}" srcOrd="0" destOrd="0" presId="urn:microsoft.com/office/officeart/2008/layout/VerticalCurvedList"/>
    <dgm:cxn modelId="{A5A1C6EB-0118-4002-86D1-5869B60C0541}" type="presOf" srcId="{F7A5E9C5-E0F4-4863-AA22-3A2B94462495}" destId="{E5DD59F3-BC0D-413D-B981-E396207CECC6}" srcOrd="0" destOrd="0" presId="urn:microsoft.com/office/officeart/2008/layout/VerticalCurvedList"/>
    <dgm:cxn modelId="{D71096F6-8F5F-4F84-971A-4B016BAD4B15}" srcId="{68502F87-BB4A-4093-B856-EDD2EBC62D0C}" destId="{05BA79FF-37E6-4BC4-95AA-617160E58F6A}" srcOrd="3" destOrd="0" parTransId="{F54EDD88-F79E-4ED6-B035-87CBA2F7BAA9}" sibTransId="{2FA4F99D-FDA7-489B-A06A-348B34F8D8FF}"/>
    <dgm:cxn modelId="{812F0981-D42A-4F6C-8DF4-562739D71C28}" type="presParOf" srcId="{F4F315F9-D4D9-4820-B7E0-440CC13DD928}" destId="{D76D85DE-1CDE-4334-98BE-F52001DE28FE}" srcOrd="0" destOrd="0" presId="urn:microsoft.com/office/officeart/2008/layout/VerticalCurvedList"/>
    <dgm:cxn modelId="{7A13899A-D3DD-4F15-B237-1CC6DB47523B}" type="presParOf" srcId="{D76D85DE-1CDE-4334-98BE-F52001DE28FE}" destId="{198E014A-0338-4252-84E1-08ADE3B6C86A}" srcOrd="0" destOrd="0" presId="urn:microsoft.com/office/officeart/2008/layout/VerticalCurvedList"/>
    <dgm:cxn modelId="{65A719BF-4669-4FE2-9328-CEC5DEDB9323}" type="presParOf" srcId="{198E014A-0338-4252-84E1-08ADE3B6C86A}" destId="{01002D23-6CAA-4FF8-95D5-8EBAB1A2FA40}" srcOrd="0" destOrd="0" presId="urn:microsoft.com/office/officeart/2008/layout/VerticalCurvedList"/>
    <dgm:cxn modelId="{0C7E16A8-74F7-46BE-BB8F-BF4B4997D816}" type="presParOf" srcId="{198E014A-0338-4252-84E1-08ADE3B6C86A}" destId="{301B6D2A-2DBD-44ED-9591-D3A426F4EA79}" srcOrd="1" destOrd="0" presId="urn:microsoft.com/office/officeart/2008/layout/VerticalCurvedList"/>
    <dgm:cxn modelId="{E385D2FF-A7A6-40DF-AC0C-EF03F90B282B}" type="presParOf" srcId="{198E014A-0338-4252-84E1-08ADE3B6C86A}" destId="{72C34524-7F01-46CE-A1AD-29CEEB440BB5}" srcOrd="2" destOrd="0" presId="urn:microsoft.com/office/officeart/2008/layout/VerticalCurvedList"/>
    <dgm:cxn modelId="{BA4C6B8A-EB85-4169-A03F-2978F9E0DEF4}" type="presParOf" srcId="{198E014A-0338-4252-84E1-08ADE3B6C86A}" destId="{96CF97EC-CC49-4126-918F-810899864813}" srcOrd="3" destOrd="0" presId="urn:microsoft.com/office/officeart/2008/layout/VerticalCurvedList"/>
    <dgm:cxn modelId="{5FF18B4D-77FE-44E6-A98D-B06EFABDCA2A}" type="presParOf" srcId="{D76D85DE-1CDE-4334-98BE-F52001DE28FE}" destId="{E5DD59F3-BC0D-413D-B981-E396207CECC6}" srcOrd="1" destOrd="0" presId="urn:microsoft.com/office/officeart/2008/layout/VerticalCurvedList"/>
    <dgm:cxn modelId="{07145BA3-C283-40B7-B04C-4E95E71718B7}" type="presParOf" srcId="{D76D85DE-1CDE-4334-98BE-F52001DE28FE}" destId="{45F5F3BE-BCEE-47E5-BA7D-877E18829C37}" srcOrd="2" destOrd="0" presId="urn:microsoft.com/office/officeart/2008/layout/VerticalCurvedList"/>
    <dgm:cxn modelId="{2B20707E-2DD1-4ABE-99BB-662D43BC6DF1}" type="presParOf" srcId="{45F5F3BE-BCEE-47E5-BA7D-877E18829C37}" destId="{5FCBDFCD-1F9D-446F-ADDF-93B1306F13E7}" srcOrd="0" destOrd="0" presId="urn:microsoft.com/office/officeart/2008/layout/VerticalCurvedList"/>
    <dgm:cxn modelId="{C7DF9F7D-2D28-45B7-BB90-7EA1E0B33ED5}" type="presParOf" srcId="{D76D85DE-1CDE-4334-98BE-F52001DE28FE}" destId="{A05B41F8-7922-4472-8628-0B4CFAFF8036}" srcOrd="3" destOrd="0" presId="urn:microsoft.com/office/officeart/2008/layout/VerticalCurvedList"/>
    <dgm:cxn modelId="{665DCE22-3B1E-46FE-A0CC-C421DFAB0860}" type="presParOf" srcId="{D76D85DE-1CDE-4334-98BE-F52001DE28FE}" destId="{AF6FBE2C-F704-4820-B0F0-7DC1C9F83647}" srcOrd="4" destOrd="0" presId="urn:microsoft.com/office/officeart/2008/layout/VerticalCurvedList"/>
    <dgm:cxn modelId="{FD33DCDC-EE01-4BFA-BC81-C32FDDF53953}" type="presParOf" srcId="{AF6FBE2C-F704-4820-B0F0-7DC1C9F83647}" destId="{1237897E-05CE-41B7-A484-A6CBF51A97EE}" srcOrd="0" destOrd="0" presId="urn:microsoft.com/office/officeart/2008/layout/VerticalCurvedList"/>
    <dgm:cxn modelId="{E8AD835E-C0CD-4928-85A5-538B1242D5C4}" type="presParOf" srcId="{D76D85DE-1CDE-4334-98BE-F52001DE28FE}" destId="{CFB0B3CE-9D91-4FC1-80A1-4A83FFB3FA6D}" srcOrd="5" destOrd="0" presId="urn:microsoft.com/office/officeart/2008/layout/VerticalCurvedList"/>
    <dgm:cxn modelId="{0EB45DFC-57A6-426C-A271-12419CEBFC56}" type="presParOf" srcId="{D76D85DE-1CDE-4334-98BE-F52001DE28FE}" destId="{137DA60F-6930-408C-9A07-E0C136F3E29C}" srcOrd="6" destOrd="0" presId="urn:microsoft.com/office/officeart/2008/layout/VerticalCurvedList"/>
    <dgm:cxn modelId="{896255FF-63B0-4BD8-8968-D985C7A4E60F}" type="presParOf" srcId="{137DA60F-6930-408C-9A07-E0C136F3E29C}" destId="{A49C24E1-BB16-4782-8AA1-4015FDABEA11}" srcOrd="0" destOrd="0" presId="urn:microsoft.com/office/officeart/2008/layout/VerticalCurvedList"/>
    <dgm:cxn modelId="{9B30CFBA-CF85-4C61-8022-B6838C7D5066}" type="presParOf" srcId="{D76D85DE-1CDE-4334-98BE-F52001DE28FE}" destId="{604CD4EC-8DE6-4275-AF0F-9141E1D772ED}" srcOrd="7" destOrd="0" presId="urn:microsoft.com/office/officeart/2008/layout/VerticalCurvedList"/>
    <dgm:cxn modelId="{BBB3FB10-72D8-4F6F-830E-3CC82A32AEB5}" type="presParOf" srcId="{D76D85DE-1CDE-4334-98BE-F52001DE28FE}" destId="{DC12978F-5587-40CD-A8E0-108CCC15030E}" srcOrd="8" destOrd="0" presId="urn:microsoft.com/office/officeart/2008/layout/VerticalCurvedList"/>
    <dgm:cxn modelId="{4E1595FA-5A46-4410-9AD4-EEA5EB04D611}" type="presParOf" srcId="{DC12978F-5587-40CD-A8E0-108CCC15030E}" destId="{FB268BF6-5BA8-48B6-8783-CF82FA8F0FEF}" srcOrd="0" destOrd="0" presId="urn:microsoft.com/office/officeart/2008/layout/VerticalCurvedList"/>
    <dgm:cxn modelId="{A49F04A1-FB9E-4E69-92EF-31843A131397}" type="presParOf" srcId="{D76D85DE-1CDE-4334-98BE-F52001DE28FE}" destId="{F235C8F1-5CBD-49B0-B01A-7EB378F75378}" srcOrd="9" destOrd="0" presId="urn:microsoft.com/office/officeart/2008/layout/VerticalCurvedList"/>
    <dgm:cxn modelId="{9C28747F-8DCA-4AA6-9E98-49F803D6C88C}" type="presParOf" srcId="{D76D85DE-1CDE-4334-98BE-F52001DE28FE}" destId="{D177647C-DA8E-49B1-A6F7-9B7C1146B82A}" srcOrd="10" destOrd="0" presId="urn:microsoft.com/office/officeart/2008/layout/VerticalCurvedList"/>
    <dgm:cxn modelId="{0DFA9E17-5F05-4833-88C7-0C1840F75050}" type="presParOf" srcId="{D177647C-DA8E-49B1-A6F7-9B7C1146B82A}" destId="{F935D3E9-A4EE-4457-976E-A39270864095}"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4AAE535D-D803-4CB6-8B77-969332EDDF72}" type="doc">
      <dgm:prSet loTypeId="urn:microsoft.com/office/officeart/2005/8/layout/architecture" loCatId="relationship" qsTypeId="urn:microsoft.com/office/officeart/2005/8/quickstyle/simple1" qsCatId="simple" csTypeId="urn:microsoft.com/office/officeart/2005/8/colors/accent1_1" csCatId="accent1" phldr="1"/>
      <dgm:spPr/>
      <dgm:t>
        <a:bodyPr/>
        <a:lstStyle/>
        <a:p>
          <a:endParaRPr lang="en-US"/>
        </a:p>
      </dgm:t>
    </dgm:pt>
    <dgm:pt modelId="{BF6FCACB-9F32-431D-B425-04E3B935AEC7}">
      <dgm:prSet/>
      <dgm:spPr/>
      <dgm:t>
        <a:bodyPr/>
        <a:lstStyle/>
        <a:p>
          <a:r>
            <a:rPr lang="en-US" dirty="0"/>
            <a:t>JB Pritzker, Donald Trump and Lori Lightfoot  were mentioned the most in the negative sentiment related articles. Illinois Tool Works, Associated Process, Chicago Public Department are the organizations mentioned the most in negative articles</a:t>
          </a:r>
        </a:p>
      </dgm:t>
    </dgm:pt>
    <dgm:pt modelId="{927FE23D-4F36-41F8-BBA8-D5FE2BEDAB35}" type="parTrans" cxnId="{0E310961-EB69-4153-80D4-428D21ABCA32}">
      <dgm:prSet/>
      <dgm:spPr/>
      <dgm:t>
        <a:bodyPr/>
        <a:lstStyle/>
        <a:p>
          <a:endParaRPr lang="en-US"/>
        </a:p>
      </dgm:t>
    </dgm:pt>
    <dgm:pt modelId="{5C99BB0C-3833-4DB3-B662-EE81F7E0B447}" type="sibTrans" cxnId="{0E310961-EB69-4153-80D4-428D21ABCA32}">
      <dgm:prSet/>
      <dgm:spPr/>
      <dgm:t>
        <a:bodyPr/>
        <a:lstStyle/>
        <a:p>
          <a:endParaRPr lang="en-US"/>
        </a:p>
      </dgm:t>
    </dgm:pt>
    <dgm:pt modelId="{48746B8C-69D8-4E1E-9A01-0E251F97F24A}" type="pres">
      <dgm:prSet presAssocID="{4AAE535D-D803-4CB6-8B77-969332EDDF72}" presName="Name0" presStyleCnt="0">
        <dgm:presLayoutVars>
          <dgm:chPref val="1"/>
          <dgm:dir/>
          <dgm:animOne val="branch"/>
          <dgm:animLvl val="lvl"/>
          <dgm:resizeHandles/>
        </dgm:presLayoutVars>
      </dgm:prSet>
      <dgm:spPr/>
    </dgm:pt>
    <dgm:pt modelId="{B2A43ED2-2015-40B4-92FC-796F871270CD}" type="pres">
      <dgm:prSet presAssocID="{BF6FCACB-9F32-431D-B425-04E3B935AEC7}" presName="vertOne" presStyleCnt="0"/>
      <dgm:spPr/>
    </dgm:pt>
    <dgm:pt modelId="{F0EE0687-3D14-449D-98E7-08972CF09DA3}" type="pres">
      <dgm:prSet presAssocID="{BF6FCACB-9F32-431D-B425-04E3B935AEC7}" presName="txOne" presStyleLbl="node0" presStyleIdx="0" presStyleCnt="1">
        <dgm:presLayoutVars>
          <dgm:chPref val="3"/>
        </dgm:presLayoutVars>
      </dgm:prSet>
      <dgm:spPr/>
    </dgm:pt>
    <dgm:pt modelId="{4AB490C7-1523-49CC-9DFA-4031E828E504}" type="pres">
      <dgm:prSet presAssocID="{BF6FCACB-9F32-431D-B425-04E3B935AEC7}" presName="horzOne" presStyleCnt="0"/>
      <dgm:spPr/>
    </dgm:pt>
  </dgm:ptLst>
  <dgm:cxnLst>
    <dgm:cxn modelId="{0E310961-EB69-4153-80D4-428D21ABCA32}" srcId="{4AAE535D-D803-4CB6-8B77-969332EDDF72}" destId="{BF6FCACB-9F32-431D-B425-04E3B935AEC7}" srcOrd="0" destOrd="0" parTransId="{927FE23D-4F36-41F8-BBA8-D5FE2BEDAB35}" sibTransId="{5C99BB0C-3833-4DB3-B662-EE81F7E0B447}"/>
    <dgm:cxn modelId="{7B6B6874-E7BE-4A36-A51E-789113FEC3FA}" type="presOf" srcId="{BF6FCACB-9F32-431D-B425-04E3B935AEC7}" destId="{F0EE0687-3D14-449D-98E7-08972CF09DA3}" srcOrd="0" destOrd="0" presId="urn:microsoft.com/office/officeart/2005/8/layout/architecture"/>
    <dgm:cxn modelId="{CE757E56-FE8A-4ED7-A422-2A2671553F47}" type="presOf" srcId="{4AAE535D-D803-4CB6-8B77-969332EDDF72}" destId="{48746B8C-69D8-4E1E-9A01-0E251F97F24A}" srcOrd="0" destOrd="0" presId="urn:microsoft.com/office/officeart/2005/8/layout/architecture"/>
    <dgm:cxn modelId="{4DBDB1A9-E770-44FC-856F-B347E631841C}" type="presParOf" srcId="{48746B8C-69D8-4E1E-9A01-0E251F97F24A}" destId="{B2A43ED2-2015-40B4-92FC-796F871270CD}" srcOrd="0" destOrd="0" presId="urn:microsoft.com/office/officeart/2005/8/layout/architecture"/>
    <dgm:cxn modelId="{EC5CC97C-0F7C-480E-B671-9E47E1BC368F}" type="presParOf" srcId="{B2A43ED2-2015-40B4-92FC-796F871270CD}" destId="{F0EE0687-3D14-449D-98E7-08972CF09DA3}" srcOrd="0" destOrd="0" presId="urn:microsoft.com/office/officeart/2005/8/layout/architecture"/>
    <dgm:cxn modelId="{2F9850E0-8156-4680-8B01-A8E3178AC6BD}" type="presParOf" srcId="{B2A43ED2-2015-40B4-92FC-796F871270CD}" destId="{4AB490C7-1523-49CC-9DFA-4031E828E504}" srcOrd="1" destOrd="0" presId="urn:microsoft.com/office/officeart/2005/8/layout/architecture"/>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4AAE535D-D803-4CB6-8B77-969332EDDF72}" type="doc">
      <dgm:prSet loTypeId="urn:microsoft.com/office/officeart/2005/8/layout/architecture" loCatId="relationship" qsTypeId="urn:microsoft.com/office/officeart/2005/8/quickstyle/simple1" qsCatId="simple" csTypeId="urn:microsoft.com/office/officeart/2005/8/colors/accent1_1" csCatId="accent1" phldr="1"/>
      <dgm:spPr/>
      <dgm:t>
        <a:bodyPr/>
        <a:lstStyle/>
        <a:p>
          <a:endParaRPr lang="en-US"/>
        </a:p>
      </dgm:t>
    </dgm:pt>
    <dgm:pt modelId="{BF6FCACB-9F32-431D-B425-04E3B935AEC7}">
      <dgm:prSet/>
      <dgm:spPr/>
      <dgm:t>
        <a:bodyPr/>
        <a:lstStyle/>
        <a:p>
          <a:r>
            <a:rPr lang="en-US" dirty="0"/>
            <a:t>JB Pritzker, Donald Trump and Lori Lightfoot  are also  mentioned the most in the positive sentiment related articles. Associated Process, Illinois Tool Works, Chicago Tribune are the organizations mentioned the most in Positive  articles</a:t>
          </a:r>
        </a:p>
      </dgm:t>
    </dgm:pt>
    <dgm:pt modelId="{927FE23D-4F36-41F8-BBA8-D5FE2BEDAB35}" type="parTrans" cxnId="{0E310961-EB69-4153-80D4-428D21ABCA32}">
      <dgm:prSet/>
      <dgm:spPr/>
      <dgm:t>
        <a:bodyPr/>
        <a:lstStyle/>
        <a:p>
          <a:endParaRPr lang="en-US"/>
        </a:p>
      </dgm:t>
    </dgm:pt>
    <dgm:pt modelId="{5C99BB0C-3833-4DB3-B662-EE81F7E0B447}" type="sibTrans" cxnId="{0E310961-EB69-4153-80D4-428D21ABCA32}">
      <dgm:prSet/>
      <dgm:spPr/>
      <dgm:t>
        <a:bodyPr/>
        <a:lstStyle/>
        <a:p>
          <a:endParaRPr lang="en-US"/>
        </a:p>
      </dgm:t>
    </dgm:pt>
    <dgm:pt modelId="{48746B8C-69D8-4E1E-9A01-0E251F97F24A}" type="pres">
      <dgm:prSet presAssocID="{4AAE535D-D803-4CB6-8B77-969332EDDF72}" presName="Name0" presStyleCnt="0">
        <dgm:presLayoutVars>
          <dgm:chPref val="1"/>
          <dgm:dir/>
          <dgm:animOne val="branch"/>
          <dgm:animLvl val="lvl"/>
          <dgm:resizeHandles/>
        </dgm:presLayoutVars>
      </dgm:prSet>
      <dgm:spPr/>
    </dgm:pt>
    <dgm:pt modelId="{B2A43ED2-2015-40B4-92FC-796F871270CD}" type="pres">
      <dgm:prSet presAssocID="{BF6FCACB-9F32-431D-B425-04E3B935AEC7}" presName="vertOne" presStyleCnt="0"/>
      <dgm:spPr/>
    </dgm:pt>
    <dgm:pt modelId="{F0EE0687-3D14-449D-98E7-08972CF09DA3}" type="pres">
      <dgm:prSet presAssocID="{BF6FCACB-9F32-431D-B425-04E3B935AEC7}" presName="txOne" presStyleLbl="node0" presStyleIdx="0" presStyleCnt="1">
        <dgm:presLayoutVars>
          <dgm:chPref val="3"/>
        </dgm:presLayoutVars>
      </dgm:prSet>
      <dgm:spPr/>
    </dgm:pt>
    <dgm:pt modelId="{4AB490C7-1523-49CC-9DFA-4031E828E504}" type="pres">
      <dgm:prSet presAssocID="{BF6FCACB-9F32-431D-B425-04E3B935AEC7}" presName="horzOne" presStyleCnt="0"/>
      <dgm:spPr/>
    </dgm:pt>
  </dgm:ptLst>
  <dgm:cxnLst>
    <dgm:cxn modelId="{0E310961-EB69-4153-80D4-428D21ABCA32}" srcId="{4AAE535D-D803-4CB6-8B77-969332EDDF72}" destId="{BF6FCACB-9F32-431D-B425-04E3B935AEC7}" srcOrd="0" destOrd="0" parTransId="{927FE23D-4F36-41F8-BBA8-D5FE2BEDAB35}" sibTransId="{5C99BB0C-3833-4DB3-B662-EE81F7E0B447}"/>
    <dgm:cxn modelId="{7B6B6874-E7BE-4A36-A51E-789113FEC3FA}" type="presOf" srcId="{BF6FCACB-9F32-431D-B425-04E3B935AEC7}" destId="{F0EE0687-3D14-449D-98E7-08972CF09DA3}" srcOrd="0" destOrd="0" presId="urn:microsoft.com/office/officeart/2005/8/layout/architecture"/>
    <dgm:cxn modelId="{CE757E56-FE8A-4ED7-A422-2A2671553F47}" type="presOf" srcId="{4AAE535D-D803-4CB6-8B77-969332EDDF72}" destId="{48746B8C-69D8-4E1E-9A01-0E251F97F24A}" srcOrd="0" destOrd="0" presId="urn:microsoft.com/office/officeart/2005/8/layout/architecture"/>
    <dgm:cxn modelId="{4DBDB1A9-E770-44FC-856F-B347E631841C}" type="presParOf" srcId="{48746B8C-69D8-4E1E-9A01-0E251F97F24A}" destId="{B2A43ED2-2015-40B4-92FC-796F871270CD}" srcOrd="0" destOrd="0" presId="urn:microsoft.com/office/officeart/2005/8/layout/architecture"/>
    <dgm:cxn modelId="{EC5CC97C-0F7C-480E-B671-9E47E1BC368F}" type="presParOf" srcId="{B2A43ED2-2015-40B4-92FC-796F871270CD}" destId="{F0EE0687-3D14-449D-98E7-08972CF09DA3}" srcOrd="0" destOrd="0" presId="urn:microsoft.com/office/officeart/2005/8/layout/architecture"/>
    <dgm:cxn modelId="{2F9850E0-8156-4680-8B01-A8E3178AC6BD}" type="presParOf" srcId="{B2A43ED2-2015-40B4-92FC-796F871270CD}" destId="{4AB490C7-1523-49CC-9DFA-4031E828E504}" srcOrd="1" destOrd="0" presId="urn:microsoft.com/office/officeart/2005/8/layout/architecture"/>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3CDF9F39-9A13-4FF3-A23F-E548FBACB8F0}" type="doc">
      <dgm:prSet loTypeId="urn:microsoft.com/office/officeart/2005/8/layout/vList2" loCatId="list" qsTypeId="urn:microsoft.com/office/officeart/2005/8/quickstyle/simple1" qsCatId="simple" csTypeId="urn:microsoft.com/office/officeart/2005/8/colors/accent3_1" csCatId="accent3" phldr="1"/>
      <dgm:spPr/>
      <dgm:t>
        <a:bodyPr/>
        <a:lstStyle/>
        <a:p>
          <a:endParaRPr lang="en-US"/>
        </a:p>
      </dgm:t>
    </dgm:pt>
    <dgm:pt modelId="{DA82453B-657B-47C1-AC53-5E96241FDD4E}">
      <dgm:prSet custT="1"/>
      <dgm:spPr/>
      <dgm:t>
        <a:bodyPr/>
        <a:lstStyle/>
        <a:p>
          <a:r>
            <a:rPr lang="en-US" sz="1400" dirty="0"/>
            <a:t>Focusing more on creating a job friendly environment across the state</a:t>
          </a:r>
        </a:p>
      </dgm:t>
    </dgm:pt>
    <dgm:pt modelId="{1A76A052-D74B-4F03-9788-4484F541A654}" type="parTrans" cxnId="{32F15205-40A2-40ED-9999-CA8B4291374C}">
      <dgm:prSet/>
      <dgm:spPr/>
      <dgm:t>
        <a:bodyPr/>
        <a:lstStyle/>
        <a:p>
          <a:endParaRPr lang="en-US"/>
        </a:p>
      </dgm:t>
    </dgm:pt>
    <dgm:pt modelId="{364CD075-718C-4D1D-958D-E95F1872AC06}" type="sibTrans" cxnId="{32F15205-40A2-40ED-9999-CA8B4291374C}">
      <dgm:prSet/>
      <dgm:spPr/>
      <dgm:t>
        <a:bodyPr/>
        <a:lstStyle/>
        <a:p>
          <a:endParaRPr lang="en-US"/>
        </a:p>
      </dgm:t>
    </dgm:pt>
    <dgm:pt modelId="{0B754F0E-0881-49AC-868C-FB4C56B79A2F}">
      <dgm:prSet/>
      <dgm:spPr/>
      <dgm:t>
        <a:bodyPr/>
        <a:lstStyle/>
        <a:p>
          <a:r>
            <a:rPr lang="en-US" dirty="0"/>
            <a:t>Focusing more on equity will lead to economy growth enhancing money making opportunities. </a:t>
          </a:r>
        </a:p>
      </dgm:t>
    </dgm:pt>
    <dgm:pt modelId="{B80BE793-5F11-429F-AC15-6C4712126250}" type="parTrans" cxnId="{B74E0C4F-9881-4D6E-B3ED-7DE510E2E869}">
      <dgm:prSet/>
      <dgm:spPr/>
      <dgm:t>
        <a:bodyPr/>
        <a:lstStyle/>
        <a:p>
          <a:endParaRPr lang="en-US"/>
        </a:p>
      </dgm:t>
    </dgm:pt>
    <dgm:pt modelId="{030B6FDB-4380-43E8-A9AC-8D344F7CF883}" type="sibTrans" cxnId="{B74E0C4F-9881-4D6E-B3ED-7DE510E2E869}">
      <dgm:prSet/>
      <dgm:spPr/>
      <dgm:t>
        <a:bodyPr/>
        <a:lstStyle/>
        <a:p>
          <a:endParaRPr lang="en-US"/>
        </a:p>
      </dgm:t>
    </dgm:pt>
    <dgm:pt modelId="{47A8141E-6C78-4F76-BE86-D6FFF4201217}">
      <dgm:prSet/>
      <dgm:spPr/>
      <dgm:t>
        <a:bodyPr/>
        <a:lstStyle/>
        <a:p>
          <a:r>
            <a:rPr lang="en-US" dirty="0"/>
            <a:t> Arguably a stronger employment climate leads to less crime and poverty. </a:t>
          </a:r>
        </a:p>
      </dgm:t>
    </dgm:pt>
    <dgm:pt modelId="{D50E6BE4-98D4-4575-AE78-B4BE9FE185C2}" type="parTrans" cxnId="{C3B7FF0A-9EF2-406A-9A08-683DD37F95B5}">
      <dgm:prSet/>
      <dgm:spPr/>
      <dgm:t>
        <a:bodyPr/>
        <a:lstStyle/>
        <a:p>
          <a:endParaRPr lang="en-US"/>
        </a:p>
      </dgm:t>
    </dgm:pt>
    <dgm:pt modelId="{FF672143-97FC-4538-B056-43C37B1A5687}" type="sibTrans" cxnId="{C3B7FF0A-9EF2-406A-9A08-683DD37F95B5}">
      <dgm:prSet/>
      <dgm:spPr/>
      <dgm:t>
        <a:bodyPr/>
        <a:lstStyle/>
        <a:p>
          <a:endParaRPr lang="en-US"/>
        </a:p>
      </dgm:t>
    </dgm:pt>
    <dgm:pt modelId="{50F05E1A-D402-4167-B056-F338F2AD8049}">
      <dgm:prSet/>
      <dgm:spPr/>
      <dgm:t>
        <a:bodyPr/>
        <a:lstStyle/>
        <a:p>
          <a:r>
            <a:rPr lang="en-US" dirty="0"/>
            <a:t>With the above 3, there will be more money flow to the state which can help in reducing tax burden to the residents and companies.</a:t>
          </a:r>
        </a:p>
      </dgm:t>
    </dgm:pt>
    <dgm:pt modelId="{A2B81C7E-A9CD-426E-A0DB-CDAFEF934FC8}" type="parTrans" cxnId="{FEF09D90-84F2-4F94-BDC7-1E06F2A89640}">
      <dgm:prSet/>
      <dgm:spPr/>
      <dgm:t>
        <a:bodyPr/>
        <a:lstStyle/>
        <a:p>
          <a:endParaRPr lang="en-US"/>
        </a:p>
      </dgm:t>
    </dgm:pt>
    <dgm:pt modelId="{5295ACBF-487C-4ABE-A61C-B163C3F8F293}" type="sibTrans" cxnId="{FEF09D90-84F2-4F94-BDC7-1E06F2A89640}">
      <dgm:prSet/>
      <dgm:spPr/>
      <dgm:t>
        <a:bodyPr/>
        <a:lstStyle/>
        <a:p>
          <a:endParaRPr lang="en-US"/>
        </a:p>
      </dgm:t>
    </dgm:pt>
    <dgm:pt modelId="{145A3B0A-6CF6-48D3-92E9-69FE2A5A7287}" type="pres">
      <dgm:prSet presAssocID="{3CDF9F39-9A13-4FF3-A23F-E548FBACB8F0}" presName="linear" presStyleCnt="0">
        <dgm:presLayoutVars>
          <dgm:animLvl val="lvl"/>
          <dgm:resizeHandles val="exact"/>
        </dgm:presLayoutVars>
      </dgm:prSet>
      <dgm:spPr/>
    </dgm:pt>
    <dgm:pt modelId="{AB58D6C4-EEF3-4F13-885E-BECCB9A81522}" type="pres">
      <dgm:prSet presAssocID="{DA82453B-657B-47C1-AC53-5E96241FDD4E}" presName="parentText" presStyleLbl="node1" presStyleIdx="0" presStyleCnt="4">
        <dgm:presLayoutVars>
          <dgm:chMax val="0"/>
          <dgm:bulletEnabled val="1"/>
        </dgm:presLayoutVars>
      </dgm:prSet>
      <dgm:spPr/>
    </dgm:pt>
    <dgm:pt modelId="{99475403-8790-480D-820C-F5AB8D8D4C44}" type="pres">
      <dgm:prSet presAssocID="{364CD075-718C-4D1D-958D-E95F1872AC06}" presName="spacer" presStyleCnt="0"/>
      <dgm:spPr/>
    </dgm:pt>
    <dgm:pt modelId="{15134B7F-700B-4232-8D62-5AA8AF6DB1F2}" type="pres">
      <dgm:prSet presAssocID="{0B754F0E-0881-49AC-868C-FB4C56B79A2F}" presName="parentText" presStyleLbl="node1" presStyleIdx="1" presStyleCnt="4">
        <dgm:presLayoutVars>
          <dgm:chMax val="0"/>
          <dgm:bulletEnabled val="1"/>
        </dgm:presLayoutVars>
      </dgm:prSet>
      <dgm:spPr/>
    </dgm:pt>
    <dgm:pt modelId="{B1031FDF-E923-4C91-9316-228D1CCF3542}" type="pres">
      <dgm:prSet presAssocID="{030B6FDB-4380-43E8-A9AC-8D344F7CF883}" presName="spacer" presStyleCnt="0"/>
      <dgm:spPr/>
    </dgm:pt>
    <dgm:pt modelId="{413E8A7C-05FD-4776-941D-3F3516E6CEA9}" type="pres">
      <dgm:prSet presAssocID="{47A8141E-6C78-4F76-BE86-D6FFF4201217}" presName="parentText" presStyleLbl="node1" presStyleIdx="2" presStyleCnt="4">
        <dgm:presLayoutVars>
          <dgm:chMax val="0"/>
          <dgm:bulletEnabled val="1"/>
        </dgm:presLayoutVars>
      </dgm:prSet>
      <dgm:spPr/>
    </dgm:pt>
    <dgm:pt modelId="{0766E84C-7DB4-46F1-A819-E7871009F569}" type="pres">
      <dgm:prSet presAssocID="{FF672143-97FC-4538-B056-43C37B1A5687}" presName="spacer" presStyleCnt="0"/>
      <dgm:spPr/>
    </dgm:pt>
    <dgm:pt modelId="{FA332B76-C861-4E66-BF04-AE980499A69A}" type="pres">
      <dgm:prSet presAssocID="{50F05E1A-D402-4167-B056-F338F2AD8049}" presName="parentText" presStyleLbl="node1" presStyleIdx="3" presStyleCnt="4" custScaleY="128480">
        <dgm:presLayoutVars>
          <dgm:chMax val="0"/>
          <dgm:bulletEnabled val="1"/>
        </dgm:presLayoutVars>
      </dgm:prSet>
      <dgm:spPr/>
    </dgm:pt>
  </dgm:ptLst>
  <dgm:cxnLst>
    <dgm:cxn modelId="{32F15205-40A2-40ED-9999-CA8B4291374C}" srcId="{3CDF9F39-9A13-4FF3-A23F-E548FBACB8F0}" destId="{DA82453B-657B-47C1-AC53-5E96241FDD4E}" srcOrd="0" destOrd="0" parTransId="{1A76A052-D74B-4F03-9788-4484F541A654}" sibTransId="{364CD075-718C-4D1D-958D-E95F1872AC06}"/>
    <dgm:cxn modelId="{C3B7FF0A-9EF2-406A-9A08-683DD37F95B5}" srcId="{3CDF9F39-9A13-4FF3-A23F-E548FBACB8F0}" destId="{47A8141E-6C78-4F76-BE86-D6FFF4201217}" srcOrd="2" destOrd="0" parTransId="{D50E6BE4-98D4-4575-AE78-B4BE9FE185C2}" sibTransId="{FF672143-97FC-4538-B056-43C37B1A5687}"/>
    <dgm:cxn modelId="{66EBF739-AEBE-4DC8-98A8-21B3C70BBCDC}" type="presOf" srcId="{0B754F0E-0881-49AC-868C-FB4C56B79A2F}" destId="{15134B7F-700B-4232-8D62-5AA8AF6DB1F2}" srcOrd="0" destOrd="0" presId="urn:microsoft.com/office/officeart/2005/8/layout/vList2"/>
    <dgm:cxn modelId="{56931B47-51EA-4528-AB5A-6F1A5D0D744A}" type="presOf" srcId="{DA82453B-657B-47C1-AC53-5E96241FDD4E}" destId="{AB58D6C4-EEF3-4F13-885E-BECCB9A81522}" srcOrd="0" destOrd="0" presId="urn:microsoft.com/office/officeart/2005/8/layout/vList2"/>
    <dgm:cxn modelId="{55C65349-3064-402D-A8B0-89B364323A39}" type="presOf" srcId="{50F05E1A-D402-4167-B056-F338F2AD8049}" destId="{FA332B76-C861-4E66-BF04-AE980499A69A}" srcOrd="0" destOrd="0" presId="urn:microsoft.com/office/officeart/2005/8/layout/vList2"/>
    <dgm:cxn modelId="{B74E0C4F-9881-4D6E-B3ED-7DE510E2E869}" srcId="{3CDF9F39-9A13-4FF3-A23F-E548FBACB8F0}" destId="{0B754F0E-0881-49AC-868C-FB4C56B79A2F}" srcOrd="1" destOrd="0" parTransId="{B80BE793-5F11-429F-AC15-6C4712126250}" sibTransId="{030B6FDB-4380-43E8-A9AC-8D344F7CF883}"/>
    <dgm:cxn modelId="{7F1FA482-34A1-4626-9CB3-6D8C77E72575}" type="presOf" srcId="{3CDF9F39-9A13-4FF3-A23F-E548FBACB8F0}" destId="{145A3B0A-6CF6-48D3-92E9-69FE2A5A7287}" srcOrd="0" destOrd="0" presId="urn:microsoft.com/office/officeart/2005/8/layout/vList2"/>
    <dgm:cxn modelId="{FEF09D90-84F2-4F94-BDC7-1E06F2A89640}" srcId="{3CDF9F39-9A13-4FF3-A23F-E548FBACB8F0}" destId="{50F05E1A-D402-4167-B056-F338F2AD8049}" srcOrd="3" destOrd="0" parTransId="{A2B81C7E-A9CD-426E-A0DB-CDAFEF934FC8}" sibTransId="{5295ACBF-487C-4ABE-A61C-B163C3F8F293}"/>
    <dgm:cxn modelId="{6B69F2F1-0D17-453F-AD6F-F062FB2FBEA0}" type="presOf" srcId="{47A8141E-6C78-4F76-BE86-D6FFF4201217}" destId="{413E8A7C-05FD-4776-941D-3F3516E6CEA9}" srcOrd="0" destOrd="0" presId="urn:microsoft.com/office/officeart/2005/8/layout/vList2"/>
    <dgm:cxn modelId="{F20962B0-4786-4690-BAFA-2B728AA92530}" type="presParOf" srcId="{145A3B0A-6CF6-48D3-92E9-69FE2A5A7287}" destId="{AB58D6C4-EEF3-4F13-885E-BECCB9A81522}" srcOrd="0" destOrd="0" presId="urn:microsoft.com/office/officeart/2005/8/layout/vList2"/>
    <dgm:cxn modelId="{B73EC658-0FE3-4BD3-9F70-494866CFFD64}" type="presParOf" srcId="{145A3B0A-6CF6-48D3-92E9-69FE2A5A7287}" destId="{99475403-8790-480D-820C-F5AB8D8D4C44}" srcOrd="1" destOrd="0" presId="urn:microsoft.com/office/officeart/2005/8/layout/vList2"/>
    <dgm:cxn modelId="{D7FCFE35-6375-4A1A-AEF7-E604C368EF3D}" type="presParOf" srcId="{145A3B0A-6CF6-48D3-92E9-69FE2A5A7287}" destId="{15134B7F-700B-4232-8D62-5AA8AF6DB1F2}" srcOrd="2" destOrd="0" presId="urn:microsoft.com/office/officeart/2005/8/layout/vList2"/>
    <dgm:cxn modelId="{CE67CD4A-0B01-4810-9DB7-D2A8817B6DC9}" type="presParOf" srcId="{145A3B0A-6CF6-48D3-92E9-69FE2A5A7287}" destId="{B1031FDF-E923-4C91-9316-228D1CCF3542}" srcOrd="3" destOrd="0" presId="urn:microsoft.com/office/officeart/2005/8/layout/vList2"/>
    <dgm:cxn modelId="{FB4BCF11-9792-4FA9-8488-C20792C64652}" type="presParOf" srcId="{145A3B0A-6CF6-48D3-92E9-69FE2A5A7287}" destId="{413E8A7C-05FD-4776-941D-3F3516E6CEA9}" srcOrd="4" destOrd="0" presId="urn:microsoft.com/office/officeart/2005/8/layout/vList2"/>
    <dgm:cxn modelId="{2EF33115-E34F-4C43-ACF6-7361968C6FDD}" type="presParOf" srcId="{145A3B0A-6CF6-48D3-92E9-69FE2A5A7287}" destId="{0766E84C-7DB4-46F1-A819-E7871009F569}" srcOrd="5" destOrd="0" presId="urn:microsoft.com/office/officeart/2005/8/layout/vList2"/>
    <dgm:cxn modelId="{EEED01A2-3510-40FB-8AB3-C744442DB4B3}" type="presParOf" srcId="{145A3B0A-6CF6-48D3-92E9-69FE2A5A7287}" destId="{FA332B76-C861-4E66-BF04-AE980499A69A}" srcOrd="6" destOrd="0" presId="urn:microsoft.com/office/officeart/2005/8/layout/vList2"/>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44713AD-748E-47CC-BCA8-3D9244896FCA}">
      <dsp:nvSpPr>
        <dsp:cNvPr id="0" name=""/>
        <dsp:cNvSpPr/>
      </dsp:nvSpPr>
      <dsp:spPr>
        <a:xfrm>
          <a:off x="1316" y="0"/>
          <a:ext cx="1283824" cy="1477328"/>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Cleaned text removing stop words, special characters, applied lemmatization</a:t>
          </a:r>
        </a:p>
      </dsp:txBody>
      <dsp:txXfrm>
        <a:off x="38918" y="37602"/>
        <a:ext cx="1208620" cy="1402124"/>
      </dsp:txXfrm>
    </dsp:sp>
    <dsp:sp modelId="{50C12FAB-2E7B-4FCD-89EE-173313691FD6}">
      <dsp:nvSpPr>
        <dsp:cNvPr id="0" name=""/>
        <dsp:cNvSpPr/>
      </dsp:nvSpPr>
      <dsp:spPr>
        <a:xfrm>
          <a:off x="1500823" y="0"/>
          <a:ext cx="1283824" cy="1477328"/>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Performed Tokenization by words, bigram and trigram </a:t>
          </a:r>
        </a:p>
      </dsp:txBody>
      <dsp:txXfrm>
        <a:off x="1538425" y="37602"/>
        <a:ext cx="1208620" cy="1402124"/>
      </dsp:txXfrm>
    </dsp:sp>
    <dsp:sp modelId="{9A4FAB36-F482-44DF-9140-D6B4B3EAD650}">
      <dsp:nvSpPr>
        <dsp:cNvPr id="0" name=""/>
        <dsp:cNvSpPr/>
      </dsp:nvSpPr>
      <dsp:spPr>
        <a:xfrm>
          <a:off x="3000330" y="0"/>
          <a:ext cx="1283824" cy="1477328"/>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Filtered articles related to Sports</a:t>
          </a:r>
        </a:p>
      </dsp:txBody>
      <dsp:txXfrm>
        <a:off x="3037932" y="37602"/>
        <a:ext cx="1208620" cy="1402124"/>
      </dsp:txXfrm>
    </dsp:sp>
    <dsp:sp modelId="{9036A6A6-F94A-4B64-BC66-6E8BBC9D43C3}">
      <dsp:nvSpPr>
        <dsp:cNvPr id="0" name=""/>
        <dsp:cNvSpPr/>
      </dsp:nvSpPr>
      <dsp:spPr>
        <a:xfrm>
          <a:off x="4499838" y="0"/>
          <a:ext cx="1283824" cy="1477328"/>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Applied Rake algorithm for keyboard extraction</a:t>
          </a:r>
          <a:endParaRPr lang="en-US" sz="1200" kern="1200" dirty="0"/>
        </a:p>
      </dsp:txBody>
      <dsp:txXfrm>
        <a:off x="4537440" y="37602"/>
        <a:ext cx="1208620" cy="140212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A8AB64D-ECB0-40FA-964F-4790C0709F3E}">
      <dsp:nvSpPr>
        <dsp:cNvPr id="0" name=""/>
        <dsp:cNvSpPr/>
      </dsp:nvSpPr>
      <dsp:spPr>
        <a:xfrm>
          <a:off x="0" y="4925"/>
          <a:ext cx="5667362" cy="63648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US" sz="1200" kern="1200" dirty="0"/>
            <a:t>Created term dictionary on the lemmatized data for training LDA topic modeling</a:t>
          </a:r>
        </a:p>
      </dsp:txBody>
      <dsp:txXfrm>
        <a:off x="31070" y="35995"/>
        <a:ext cx="5605222" cy="57434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C75271-30EA-4297-9A8F-3B6FADF42E05}">
      <dsp:nvSpPr>
        <dsp:cNvPr id="0" name=""/>
        <dsp:cNvSpPr/>
      </dsp:nvSpPr>
      <dsp:spPr>
        <a:xfrm>
          <a:off x="0" y="0"/>
          <a:ext cx="5165804" cy="647873"/>
        </a:xfrm>
        <a:prstGeom prst="roundRect">
          <a:avLst>
            <a:gd name="adj" fmla="val 10000"/>
          </a:avLst>
        </a:prstGeom>
        <a:solidFill>
          <a:schemeClr val="lt1">
            <a:hueOff val="0"/>
            <a:satOff val="0"/>
            <a:lumOff val="0"/>
            <a:alphaOff val="0"/>
          </a:schemeClr>
        </a:solidFill>
        <a:ln w="19050" cap="rnd"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US" sz="1200" kern="1200" dirty="0"/>
            <a:t>Used Genism LDA model for Hyperparameter Tuning and selected number of topics as 100</a:t>
          </a:r>
        </a:p>
      </dsp:txBody>
      <dsp:txXfrm>
        <a:off x="18976" y="18976"/>
        <a:ext cx="4390896" cy="609921"/>
      </dsp:txXfrm>
    </dsp:sp>
    <dsp:sp modelId="{4E197D22-78F3-4FDA-BCFA-988B3A8B8792}">
      <dsp:nvSpPr>
        <dsp:cNvPr id="0" name=""/>
        <dsp:cNvSpPr/>
      </dsp:nvSpPr>
      <dsp:spPr>
        <a:xfrm>
          <a:off x="385758" y="737855"/>
          <a:ext cx="5165804" cy="647873"/>
        </a:xfrm>
        <a:prstGeom prst="roundRect">
          <a:avLst>
            <a:gd name="adj" fmla="val 10000"/>
          </a:avLst>
        </a:prstGeom>
        <a:solidFill>
          <a:schemeClr val="lt1">
            <a:hueOff val="0"/>
            <a:satOff val="0"/>
            <a:lumOff val="0"/>
            <a:alphaOff val="0"/>
          </a:schemeClr>
        </a:solidFill>
        <a:ln w="19050" cap="rnd"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US" sz="1200" kern="1200"/>
            <a:t>Manually reviewed each topic keywords , identify relevant topics, manually labelled the topic name and overall sentiment.</a:t>
          </a:r>
        </a:p>
      </dsp:txBody>
      <dsp:txXfrm>
        <a:off x="404734" y="756831"/>
        <a:ext cx="4320976" cy="609921"/>
      </dsp:txXfrm>
    </dsp:sp>
    <dsp:sp modelId="{936EA31A-216C-489E-92BD-0E53BC76CFE0}">
      <dsp:nvSpPr>
        <dsp:cNvPr id="0" name=""/>
        <dsp:cNvSpPr/>
      </dsp:nvSpPr>
      <dsp:spPr>
        <a:xfrm>
          <a:off x="771516" y="1475711"/>
          <a:ext cx="5165804" cy="647873"/>
        </a:xfrm>
        <a:prstGeom prst="roundRect">
          <a:avLst>
            <a:gd name="adj" fmla="val 10000"/>
          </a:avLst>
        </a:prstGeom>
        <a:solidFill>
          <a:schemeClr val="lt1">
            <a:hueOff val="0"/>
            <a:satOff val="0"/>
            <a:lumOff val="0"/>
            <a:alphaOff val="0"/>
          </a:schemeClr>
        </a:solidFill>
        <a:ln w="19050" cap="rnd"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US" sz="1200" kern="1200" dirty="0"/>
            <a:t>Appended the topic number, keywords to each of the 200k articles for analysis  </a:t>
          </a:r>
        </a:p>
      </dsp:txBody>
      <dsp:txXfrm>
        <a:off x="790492" y="1494687"/>
        <a:ext cx="4320976" cy="609921"/>
      </dsp:txXfrm>
    </dsp:sp>
    <dsp:sp modelId="{A1E1D3FF-897E-405C-849D-8C88C009A2FB}">
      <dsp:nvSpPr>
        <dsp:cNvPr id="0" name=""/>
        <dsp:cNvSpPr/>
      </dsp:nvSpPr>
      <dsp:spPr>
        <a:xfrm>
          <a:off x="1157274" y="2213567"/>
          <a:ext cx="5165804" cy="647873"/>
        </a:xfrm>
        <a:prstGeom prst="roundRect">
          <a:avLst>
            <a:gd name="adj" fmla="val 10000"/>
          </a:avLst>
        </a:prstGeom>
        <a:solidFill>
          <a:schemeClr val="lt1">
            <a:hueOff val="0"/>
            <a:satOff val="0"/>
            <a:lumOff val="0"/>
            <a:alphaOff val="0"/>
          </a:schemeClr>
        </a:solidFill>
        <a:ln w="19050" cap="rnd"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US" sz="1200" kern="1200" dirty="0"/>
            <a:t>Filtered the 65000 relevant articles based on the manually labelled topics</a:t>
          </a:r>
        </a:p>
      </dsp:txBody>
      <dsp:txXfrm>
        <a:off x="1176250" y="2232543"/>
        <a:ext cx="4320976" cy="609921"/>
      </dsp:txXfrm>
    </dsp:sp>
    <dsp:sp modelId="{5F05945C-CDD5-4E27-BA89-30F59ADE62AF}">
      <dsp:nvSpPr>
        <dsp:cNvPr id="0" name=""/>
        <dsp:cNvSpPr/>
      </dsp:nvSpPr>
      <dsp:spPr>
        <a:xfrm>
          <a:off x="1543032" y="2951423"/>
          <a:ext cx="5165804" cy="647873"/>
        </a:xfrm>
        <a:prstGeom prst="roundRect">
          <a:avLst>
            <a:gd name="adj" fmla="val 10000"/>
          </a:avLst>
        </a:prstGeom>
        <a:solidFill>
          <a:schemeClr val="lt1">
            <a:hueOff val="0"/>
            <a:satOff val="0"/>
            <a:lumOff val="0"/>
            <a:alphaOff val="0"/>
          </a:schemeClr>
        </a:solidFill>
        <a:ln w="19050" cap="rnd"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US" sz="1200" kern="1200" dirty="0"/>
            <a:t>Performed further article filtering based on the keywords like NFL , NBA, basketball etc. and added articles with keywords population, tax, exodus etc.</a:t>
          </a:r>
        </a:p>
      </dsp:txBody>
      <dsp:txXfrm>
        <a:off x="1562008" y="2970399"/>
        <a:ext cx="4320976" cy="609921"/>
      </dsp:txXfrm>
    </dsp:sp>
    <dsp:sp modelId="{01680066-C896-4812-9898-5AE5FCA8B564}">
      <dsp:nvSpPr>
        <dsp:cNvPr id="0" name=""/>
        <dsp:cNvSpPr/>
      </dsp:nvSpPr>
      <dsp:spPr>
        <a:xfrm>
          <a:off x="4744686" y="473307"/>
          <a:ext cx="421117" cy="421117"/>
        </a:xfrm>
        <a:prstGeom prst="downArrow">
          <a:avLst>
            <a:gd name="adj1" fmla="val 55000"/>
            <a:gd name="adj2" fmla="val 45000"/>
          </a:avLst>
        </a:prstGeom>
        <a:solidFill>
          <a:schemeClr val="lt1">
            <a:alpha val="90000"/>
            <a:tint val="40000"/>
            <a:hueOff val="0"/>
            <a:satOff val="0"/>
            <a:lumOff val="0"/>
            <a:alphaOff val="0"/>
          </a:schemeClr>
        </a:solidFill>
        <a:ln w="19050" cap="rnd" cmpd="sng" algn="ctr">
          <a:solidFill>
            <a:schemeClr val="accent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endParaRPr lang="en-US" sz="1900" kern="1200"/>
        </a:p>
      </dsp:txBody>
      <dsp:txXfrm>
        <a:off x="4839437" y="473307"/>
        <a:ext cx="231615" cy="316891"/>
      </dsp:txXfrm>
    </dsp:sp>
    <dsp:sp modelId="{8CC425FE-DEDA-49E0-A659-C6A268B168C7}">
      <dsp:nvSpPr>
        <dsp:cNvPr id="0" name=""/>
        <dsp:cNvSpPr/>
      </dsp:nvSpPr>
      <dsp:spPr>
        <a:xfrm>
          <a:off x="5130444" y="1211163"/>
          <a:ext cx="421117" cy="421117"/>
        </a:xfrm>
        <a:prstGeom prst="downArrow">
          <a:avLst>
            <a:gd name="adj1" fmla="val 55000"/>
            <a:gd name="adj2" fmla="val 45000"/>
          </a:avLst>
        </a:prstGeom>
        <a:solidFill>
          <a:schemeClr val="lt1">
            <a:alpha val="90000"/>
            <a:tint val="40000"/>
            <a:hueOff val="0"/>
            <a:satOff val="0"/>
            <a:lumOff val="0"/>
            <a:alphaOff val="0"/>
          </a:schemeClr>
        </a:solidFill>
        <a:ln w="19050" cap="rnd" cmpd="sng" algn="ctr">
          <a:solidFill>
            <a:schemeClr val="accent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endParaRPr lang="en-US" sz="1900" kern="1200"/>
        </a:p>
      </dsp:txBody>
      <dsp:txXfrm>
        <a:off x="5225195" y="1211163"/>
        <a:ext cx="231615" cy="316891"/>
      </dsp:txXfrm>
    </dsp:sp>
    <dsp:sp modelId="{FC9DAB0E-D7F5-4A84-B529-13429E7178F1}">
      <dsp:nvSpPr>
        <dsp:cNvPr id="0" name=""/>
        <dsp:cNvSpPr/>
      </dsp:nvSpPr>
      <dsp:spPr>
        <a:xfrm>
          <a:off x="5516202" y="1938221"/>
          <a:ext cx="421117" cy="421117"/>
        </a:xfrm>
        <a:prstGeom prst="downArrow">
          <a:avLst>
            <a:gd name="adj1" fmla="val 55000"/>
            <a:gd name="adj2" fmla="val 45000"/>
          </a:avLst>
        </a:prstGeom>
        <a:solidFill>
          <a:schemeClr val="lt1">
            <a:alpha val="90000"/>
            <a:tint val="40000"/>
            <a:hueOff val="0"/>
            <a:satOff val="0"/>
            <a:lumOff val="0"/>
            <a:alphaOff val="0"/>
          </a:schemeClr>
        </a:solidFill>
        <a:ln w="19050" cap="rnd" cmpd="sng" algn="ctr">
          <a:solidFill>
            <a:schemeClr val="accent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endParaRPr lang="en-US" sz="1900" kern="1200"/>
        </a:p>
      </dsp:txBody>
      <dsp:txXfrm>
        <a:off x="5610953" y="1938221"/>
        <a:ext cx="231615" cy="316891"/>
      </dsp:txXfrm>
    </dsp:sp>
    <dsp:sp modelId="{6450A23B-1E42-4673-9A8D-E675D965DF76}">
      <dsp:nvSpPr>
        <dsp:cNvPr id="0" name=""/>
        <dsp:cNvSpPr/>
      </dsp:nvSpPr>
      <dsp:spPr>
        <a:xfrm>
          <a:off x="5901961" y="2683275"/>
          <a:ext cx="421117" cy="421117"/>
        </a:xfrm>
        <a:prstGeom prst="downArrow">
          <a:avLst>
            <a:gd name="adj1" fmla="val 55000"/>
            <a:gd name="adj2" fmla="val 45000"/>
          </a:avLst>
        </a:prstGeom>
        <a:solidFill>
          <a:schemeClr val="lt1">
            <a:alpha val="90000"/>
            <a:tint val="40000"/>
            <a:hueOff val="0"/>
            <a:satOff val="0"/>
            <a:lumOff val="0"/>
            <a:alphaOff val="0"/>
          </a:schemeClr>
        </a:solidFill>
        <a:ln w="19050" cap="rnd" cmpd="sng" algn="ctr">
          <a:solidFill>
            <a:schemeClr val="accent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endParaRPr lang="en-US" sz="1900" kern="1200"/>
        </a:p>
      </dsp:txBody>
      <dsp:txXfrm>
        <a:off x="5996712" y="2683275"/>
        <a:ext cx="231615" cy="31689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84222F8-46D3-497D-B098-F721D95D5127}">
      <dsp:nvSpPr>
        <dsp:cNvPr id="0" name=""/>
        <dsp:cNvSpPr/>
      </dsp:nvSpPr>
      <dsp:spPr>
        <a:xfrm>
          <a:off x="-3862638" y="-593170"/>
          <a:ext cx="4603612" cy="4603612"/>
        </a:xfrm>
        <a:prstGeom prst="blockArc">
          <a:avLst>
            <a:gd name="adj1" fmla="val 18900000"/>
            <a:gd name="adj2" fmla="val 2700000"/>
            <a:gd name="adj3" fmla="val 469"/>
          </a:avLst>
        </a:prstGeom>
        <a:noFill/>
        <a:ln w="19050" cap="rnd" cmpd="sng" algn="ctr">
          <a:solidFill>
            <a:schemeClr val="accent1">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9498160-9D9A-4002-8208-5B57A915C1DD}">
      <dsp:nvSpPr>
        <dsp:cNvPr id="0" name=""/>
        <dsp:cNvSpPr/>
      </dsp:nvSpPr>
      <dsp:spPr>
        <a:xfrm>
          <a:off x="324776" y="213511"/>
          <a:ext cx="5415230" cy="427295"/>
        </a:xfrm>
        <a:prstGeom prst="rect">
          <a:avLst/>
        </a:prstGeom>
        <a:solidFill>
          <a:schemeClr val="accent1">
            <a:shade val="50000"/>
            <a:hueOff val="0"/>
            <a:satOff val="0"/>
            <a:lumOff val="0"/>
            <a:alphaOff val="0"/>
          </a:schemeClr>
        </a:solidFill>
        <a:ln w="2857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339166" tIns="30480" rIns="30480" bIns="30480" numCol="1" spcCol="1270" anchor="ctr" anchorCtr="0">
          <a:noAutofit/>
        </a:bodyPr>
        <a:lstStyle/>
        <a:p>
          <a:pPr marL="0" lvl="0" indent="0" algn="l" defTabSz="533400">
            <a:lnSpc>
              <a:spcPct val="90000"/>
            </a:lnSpc>
            <a:spcBef>
              <a:spcPct val="0"/>
            </a:spcBef>
            <a:spcAft>
              <a:spcPct val="35000"/>
            </a:spcAft>
            <a:buNone/>
          </a:pPr>
          <a:r>
            <a:rPr lang="en-US" sz="1200" kern="1200" dirty="0"/>
            <a:t>Averaged the sentiment for each day for all 200k articles</a:t>
          </a:r>
        </a:p>
      </dsp:txBody>
      <dsp:txXfrm>
        <a:off x="324776" y="213511"/>
        <a:ext cx="5415230" cy="427295"/>
      </dsp:txXfrm>
    </dsp:sp>
    <dsp:sp modelId="{3FD3E6DD-525C-40C5-9B9E-4B0262A6A0E5}">
      <dsp:nvSpPr>
        <dsp:cNvPr id="0" name=""/>
        <dsp:cNvSpPr/>
      </dsp:nvSpPr>
      <dsp:spPr>
        <a:xfrm>
          <a:off x="57716" y="160099"/>
          <a:ext cx="534119" cy="534119"/>
        </a:xfrm>
        <a:prstGeom prst="ellipse">
          <a:avLst/>
        </a:prstGeom>
        <a:solidFill>
          <a:schemeClr val="lt1">
            <a:hueOff val="0"/>
            <a:satOff val="0"/>
            <a:lumOff val="0"/>
            <a:alphaOff val="0"/>
          </a:schemeClr>
        </a:solidFill>
        <a:ln w="19050" cap="rnd" cmpd="sng" algn="ctr">
          <a:solidFill>
            <a:schemeClr val="accent1">
              <a:shade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BBE8D6F-09F3-4632-8120-CD9609D4D1BD}">
      <dsp:nvSpPr>
        <dsp:cNvPr id="0" name=""/>
        <dsp:cNvSpPr/>
      </dsp:nvSpPr>
      <dsp:spPr>
        <a:xfrm>
          <a:off x="630964" y="854249"/>
          <a:ext cx="5109042" cy="427295"/>
        </a:xfrm>
        <a:prstGeom prst="rect">
          <a:avLst/>
        </a:prstGeom>
        <a:solidFill>
          <a:schemeClr val="accent1">
            <a:shade val="50000"/>
            <a:hueOff val="305235"/>
            <a:satOff val="-21220"/>
            <a:lumOff val="20170"/>
            <a:alphaOff val="0"/>
          </a:schemeClr>
        </a:solidFill>
        <a:ln w="2857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339166" tIns="30480" rIns="30480" bIns="30480" numCol="1" spcCol="1270" anchor="ctr" anchorCtr="0">
          <a:noAutofit/>
        </a:bodyPr>
        <a:lstStyle/>
        <a:p>
          <a:pPr marL="0" lvl="0" indent="0" algn="l" defTabSz="533400">
            <a:lnSpc>
              <a:spcPct val="90000"/>
            </a:lnSpc>
            <a:spcBef>
              <a:spcPct val="0"/>
            </a:spcBef>
            <a:spcAft>
              <a:spcPct val="35000"/>
            </a:spcAft>
            <a:buNone/>
          </a:pPr>
          <a:r>
            <a:rPr lang="en-US" sz="1200" kern="1200" dirty="0"/>
            <a:t>Plotted the negative sentiment probability over date</a:t>
          </a:r>
        </a:p>
      </dsp:txBody>
      <dsp:txXfrm>
        <a:off x="630964" y="854249"/>
        <a:ext cx="5109042" cy="427295"/>
      </dsp:txXfrm>
    </dsp:sp>
    <dsp:sp modelId="{94B91204-ACC0-461F-91A5-CB0F3C4286ED}">
      <dsp:nvSpPr>
        <dsp:cNvPr id="0" name=""/>
        <dsp:cNvSpPr/>
      </dsp:nvSpPr>
      <dsp:spPr>
        <a:xfrm>
          <a:off x="363904" y="800837"/>
          <a:ext cx="534119" cy="534119"/>
        </a:xfrm>
        <a:prstGeom prst="ellipse">
          <a:avLst/>
        </a:prstGeom>
        <a:solidFill>
          <a:schemeClr val="lt1">
            <a:hueOff val="0"/>
            <a:satOff val="0"/>
            <a:lumOff val="0"/>
            <a:alphaOff val="0"/>
          </a:schemeClr>
        </a:solidFill>
        <a:ln w="19050" cap="rnd" cmpd="sng" algn="ctr">
          <a:solidFill>
            <a:schemeClr val="accent1">
              <a:shade val="50000"/>
              <a:hueOff val="305235"/>
              <a:satOff val="-21220"/>
              <a:lumOff val="20170"/>
              <a:alphaOff val="0"/>
            </a:schemeClr>
          </a:solidFill>
          <a:prstDash val="solid"/>
        </a:ln>
        <a:effectLst/>
      </dsp:spPr>
      <dsp:style>
        <a:lnRef idx="2">
          <a:scrgbClr r="0" g="0" b="0"/>
        </a:lnRef>
        <a:fillRef idx="1">
          <a:scrgbClr r="0" g="0" b="0"/>
        </a:fillRef>
        <a:effectRef idx="0">
          <a:scrgbClr r="0" g="0" b="0"/>
        </a:effectRef>
        <a:fontRef idx="minor"/>
      </dsp:style>
    </dsp:sp>
    <dsp:sp modelId="{CBB74F1E-1418-4832-9793-754052D54A74}">
      <dsp:nvSpPr>
        <dsp:cNvPr id="0" name=""/>
        <dsp:cNvSpPr/>
      </dsp:nvSpPr>
      <dsp:spPr>
        <a:xfrm>
          <a:off x="724938" y="1494987"/>
          <a:ext cx="5015067" cy="427295"/>
        </a:xfrm>
        <a:prstGeom prst="rect">
          <a:avLst/>
        </a:prstGeom>
        <a:solidFill>
          <a:schemeClr val="accent1">
            <a:shade val="50000"/>
            <a:hueOff val="610469"/>
            <a:satOff val="-42439"/>
            <a:lumOff val="40340"/>
            <a:alphaOff val="0"/>
          </a:schemeClr>
        </a:solidFill>
        <a:ln w="2857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339166" tIns="30480" rIns="30480" bIns="30480" numCol="1" spcCol="1270" anchor="ctr" anchorCtr="0">
          <a:noAutofit/>
        </a:bodyPr>
        <a:lstStyle/>
        <a:p>
          <a:pPr marL="0" lvl="0" indent="0" algn="l" defTabSz="533400">
            <a:lnSpc>
              <a:spcPct val="90000"/>
            </a:lnSpc>
            <a:spcBef>
              <a:spcPct val="0"/>
            </a:spcBef>
            <a:spcAft>
              <a:spcPct val="35000"/>
            </a:spcAft>
            <a:buNone/>
          </a:pPr>
          <a:r>
            <a:rPr lang="en-US" sz="1200" kern="1200" dirty="0"/>
            <a:t>Found no articles for most days in the year 2018 and 2019</a:t>
          </a:r>
        </a:p>
      </dsp:txBody>
      <dsp:txXfrm>
        <a:off x="724938" y="1494987"/>
        <a:ext cx="5015067" cy="427295"/>
      </dsp:txXfrm>
    </dsp:sp>
    <dsp:sp modelId="{A4ABC367-C7E4-44CC-BA78-5DC9FC2A3353}">
      <dsp:nvSpPr>
        <dsp:cNvPr id="0" name=""/>
        <dsp:cNvSpPr/>
      </dsp:nvSpPr>
      <dsp:spPr>
        <a:xfrm>
          <a:off x="457879" y="1441575"/>
          <a:ext cx="534119" cy="534119"/>
        </a:xfrm>
        <a:prstGeom prst="ellipse">
          <a:avLst/>
        </a:prstGeom>
        <a:solidFill>
          <a:schemeClr val="lt1">
            <a:hueOff val="0"/>
            <a:satOff val="0"/>
            <a:lumOff val="0"/>
            <a:alphaOff val="0"/>
          </a:schemeClr>
        </a:solidFill>
        <a:ln w="19050" cap="rnd" cmpd="sng" algn="ctr">
          <a:solidFill>
            <a:schemeClr val="accent1">
              <a:shade val="50000"/>
              <a:hueOff val="610469"/>
              <a:satOff val="-42439"/>
              <a:lumOff val="40340"/>
              <a:alphaOff val="0"/>
            </a:schemeClr>
          </a:solidFill>
          <a:prstDash val="solid"/>
        </a:ln>
        <a:effectLst/>
      </dsp:spPr>
      <dsp:style>
        <a:lnRef idx="2">
          <a:scrgbClr r="0" g="0" b="0"/>
        </a:lnRef>
        <a:fillRef idx="1">
          <a:scrgbClr r="0" g="0" b="0"/>
        </a:fillRef>
        <a:effectRef idx="0">
          <a:scrgbClr r="0" g="0" b="0"/>
        </a:effectRef>
        <a:fontRef idx="minor"/>
      </dsp:style>
    </dsp:sp>
    <dsp:sp modelId="{F21BD368-42EF-4424-AFF3-AC9D04981EAD}">
      <dsp:nvSpPr>
        <dsp:cNvPr id="0" name=""/>
        <dsp:cNvSpPr/>
      </dsp:nvSpPr>
      <dsp:spPr>
        <a:xfrm>
          <a:off x="630964" y="2135726"/>
          <a:ext cx="5109042" cy="427295"/>
        </a:xfrm>
        <a:prstGeom prst="rect">
          <a:avLst/>
        </a:prstGeom>
        <a:solidFill>
          <a:schemeClr val="accent1">
            <a:shade val="50000"/>
            <a:hueOff val="610469"/>
            <a:satOff val="-42439"/>
            <a:lumOff val="40340"/>
            <a:alphaOff val="0"/>
          </a:schemeClr>
        </a:solidFill>
        <a:ln w="2857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339166" tIns="30480" rIns="30480" bIns="30480" numCol="1" spcCol="1270" anchor="ctr" anchorCtr="0">
          <a:noAutofit/>
        </a:bodyPr>
        <a:lstStyle/>
        <a:p>
          <a:pPr marL="0" lvl="0" indent="0" algn="l" defTabSz="533400">
            <a:lnSpc>
              <a:spcPct val="90000"/>
            </a:lnSpc>
            <a:spcBef>
              <a:spcPct val="0"/>
            </a:spcBef>
            <a:spcAft>
              <a:spcPct val="35000"/>
            </a:spcAft>
            <a:buNone/>
          </a:pPr>
          <a:r>
            <a:rPr lang="en-US" sz="1200" kern="1200" dirty="0"/>
            <a:t>High Negative sentiments in Q2 and Q3 2020, heavily due to Covid  , people losing jobs and moving out.</a:t>
          </a:r>
        </a:p>
      </dsp:txBody>
      <dsp:txXfrm>
        <a:off x="630964" y="2135726"/>
        <a:ext cx="5109042" cy="427295"/>
      </dsp:txXfrm>
    </dsp:sp>
    <dsp:sp modelId="{D0492A86-5246-411D-9889-7CA01889E39D}">
      <dsp:nvSpPr>
        <dsp:cNvPr id="0" name=""/>
        <dsp:cNvSpPr/>
      </dsp:nvSpPr>
      <dsp:spPr>
        <a:xfrm>
          <a:off x="363904" y="2082314"/>
          <a:ext cx="534119" cy="534119"/>
        </a:xfrm>
        <a:prstGeom prst="ellipse">
          <a:avLst/>
        </a:prstGeom>
        <a:solidFill>
          <a:schemeClr val="lt1">
            <a:hueOff val="0"/>
            <a:satOff val="0"/>
            <a:lumOff val="0"/>
            <a:alphaOff val="0"/>
          </a:schemeClr>
        </a:solidFill>
        <a:ln w="19050" cap="rnd" cmpd="sng" algn="ctr">
          <a:solidFill>
            <a:schemeClr val="accent1">
              <a:shade val="50000"/>
              <a:hueOff val="610469"/>
              <a:satOff val="-42439"/>
              <a:lumOff val="40340"/>
              <a:alphaOff val="0"/>
            </a:schemeClr>
          </a:solidFill>
          <a:prstDash val="solid"/>
        </a:ln>
        <a:effectLst/>
      </dsp:spPr>
      <dsp:style>
        <a:lnRef idx="2">
          <a:scrgbClr r="0" g="0" b="0"/>
        </a:lnRef>
        <a:fillRef idx="1">
          <a:scrgbClr r="0" g="0" b="0"/>
        </a:fillRef>
        <a:effectRef idx="0">
          <a:scrgbClr r="0" g="0" b="0"/>
        </a:effectRef>
        <a:fontRef idx="minor"/>
      </dsp:style>
    </dsp:sp>
    <dsp:sp modelId="{4547A2B2-2010-4307-AB80-DF28D61CDD66}">
      <dsp:nvSpPr>
        <dsp:cNvPr id="0" name=""/>
        <dsp:cNvSpPr/>
      </dsp:nvSpPr>
      <dsp:spPr>
        <a:xfrm>
          <a:off x="324776" y="2776464"/>
          <a:ext cx="5415230" cy="427295"/>
        </a:xfrm>
        <a:prstGeom prst="rect">
          <a:avLst/>
        </a:prstGeom>
        <a:solidFill>
          <a:schemeClr val="accent1">
            <a:shade val="50000"/>
            <a:hueOff val="305235"/>
            <a:satOff val="-21220"/>
            <a:lumOff val="20170"/>
            <a:alphaOff val="0"/>
          </a:schemeClr>
        </a:solidFill>
        <a:ln w="2857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339166" tIns="30480" rIns="30480" bIns="30480" numCol="1" spcCol="1270" anchor="ctr" anchorCtr="0">
          <a:noAutofit/>
        </a:bodyPr>
        <a:lstStyle/>
        <a:p>
          <a:pPr marL="0" lvl="0" indent="0" algn="l" defTabSz="533400">
            <a:lnSpc>
              <a:spcPct val="90000"/>
            </a:lnSpc>
            <a:spcBef>
              <a:spcPct val="0"/>
            </a:spcBef>
            <a:spcAft>
              <a:spcPct val="35000"/>
            </a:spcAft>
            <a:buNone/>
          </a:pPr>
          <a:r>
            <a:rPr lang="en-US" sz="1200" kern="1200" dirty="0"/>
            <a:t>More Positive Sentiments in late Q4 2020 , Q1 and Q2 2021 due to relaxed rules on mask , back to school.</a:t>
          </a:r>
        </a:p>
      </dsp:txBody>
      <dsp:txXfrm>
        <a:off x="324776" y="2776464"/>
        <a:ext cx="5415230" cy="427295"/>
      </dsp:txXfrm>
    </dsp:sp>
    <dsp:sp modelId="{DB3AD209-923F-4D6E-B8FF-441CFE9F8F85}">
      <dsp:nvSpPr>
        <dsp:cNvPr id="0" name=""/>
        <dsp:cNvSpPr/>
      </dsp:nvSpPr>
      <dsp:spPr>
        <a:xfrm>
          <a:off x="57716" y="2723052"/>
          <a:ext cx="534119" cy="534119"/>
        </a:xfrm>
        <a:prstGeom prst="ellipse">
          <a:avLst/>
        </a:prstGeom>
        <a:solidFill>
          <a:schemeClr val="lt1">
            <a:hueOff val="0"/>
            <a:satOff val="0"/>
            <a:lumOff val="0"/>
            <a:alphaOff val="0"/>
          </a:schemeClr>
        </a:solidFill>
        <a:ln w="19050" cap="rnd" cmpd="sng" algn="ctr">
          <a:solidFill>
            <a:schemeClr val="accent1">
              <a:shade val="50000"/>
              <a:hueOff val="305235"/>
              <a:satOff val="-21220"/>
              <a:lumOff val="2017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1B6D2A-2DBD-44ED-9591-D3A426F4EA79}">
      <dsp:nvSpPr>
        <dsp:cNvPr id="0" name=""/>
        <dsp:cNvSpPr/>
      </dsp:nvSpPr>
      <dsp:spPr>
        <a:xfrm>
          <a:off x="-4884343" y="-748496"/>
          <a:ext cx="5817324" cy="5817324"/>
        </a:xfrm>
        <a:prstGeom prst="blockArc">
          <a:avLst>
            <a:gd name="adj1" fmla="val 18900000"/>
            <a:gd name="adj2" fmla="val 2700000"/>
            <a:gd name="adj3" fmla="val 371"/>
          </a:avLst>
        </a:prstGeom>
        <a:noFill/>
        <a:ln w="19050" cap="rnd" cmpd="sng" algn="ctr">
          <a:solidFill>
            <a:schemeClr val="accent1">
              <a:shade val="60000"/>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E5DD59F3-BC0D-413D-B981-E396207CECC6}">
      <dsp:nvSpPr>
        <dsp:cNvPr id="0" name=""/>
        <dsp:cNvSpPr/>
      </dsp:nvSpPr>
      <dsp:spPr>
        <a:xfrm>
          <a:off x="408224" y="269934"/>
          <a:ext cx="5555549" cy="540214"/>
        </a:xfrm>
        <a:prstGeom prst="rect">
          <a:avLst/>
        </a:prstGeom>
        <a:gradFill rotWithShape="0">
          <a:gsLst>
            <a:gs pos="0">
              <a:schemeClr val="accent1">
                <a:hueOff val="0"/>
                <a:satOff val="0"/>
                <a:lumOff val="0"/>
                <a:alphaOff val="0"/>
                <a:tint val="98000"/>
                <a:lumMod val="114000"/>
              </a:schemeClr>
            </a:gs>
            <a:gs pos="100000">
              <a:schemeClr val="accent1">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28795" tIns="30480" rIns="30480" bIns="30480" numCol="1" spcCol="1270" anchor="ctr" anchorCtr="0">
          <a:noAutofit/>
        </a:bodyPr>
        <a:lstStyle/>
        <a:p>
          <a:pPr marL="0" lvl="0" indent="0" algn="l" defTabSz="533400">
            <a:lnSpc>
              <a:spcPct val="90000"/>
            </a:lnSpc>
            <a:spcBef>
              <a:spcPct val="0"/>
            </a:spcBef>
            <a:spcAft>
              <a:spcPct val="35000"/>
            </a:spcAft>
            <a:buNone/>
          </a:pPr>
          <a:r>
            <a:rPr lang="en-US" sz="1200" kern="1200" dirty="0"/>
            <a:t>For Entity Identification , used NER from Spacy.</a:t>
          </a:r>
        </a:p>
      </dsp:txBody>
      <dsp:txXfrm>
        <a:off x="408224" y="269934"/>
        <a:ext cx="5555549" cy="540214"/>
      </dsp:txXfrm>
    </dsp:sp>
    <dsp:sp modelId="{5FCBDFCD-1F9D-446F-ADDF-93B1306F13E7}">
      <dsp:nvSpPr>
        <dsp:cNvPr id="0" name=""/>
        <dsp:cNvSpPr/>
      </dsp:nvSpPr>
      <dsp:spPr>
        <a:xfrm>
          <a:off x="70590" y="202407"/>
          <a:ext cx="675267" cy="675267"/>
        </a:xfrm>
        <a:prstGeom prst="ellipse">
          <a:avLst/>
        </a:prstGeom>
        <a:solidFill>
          <a:schemeClr val="lt1">
            <a:hueOff val="0"/>
            <a:satOff val="0"/>
            <a:lumOff val="0"/>
            <a:alphaOff val="0"/>
          </a:schemeClr>
        </a:solidFill>
        <a:ln w="9525" cap="rnd" cmpd="sng" algn="ctr">
          <a:solidFill>
            <a:schemeClr val="accent1">
              <a:hueOff val="0"/>
              <a:satOff val="0"/>
              <a:lumOff val="0"/>
              <a:alphaOff val="0"/>
            </a:schemeClr>
          </a:solidFill>
          <a:prstDash val="solid"/>
        </a:ln>
        <a:effectLst>
          <a:outerShdw blurRad="38100" dist="25400" dir="5400000" rotWithShape="0">
            <a:srgbClr val="000000">
              <a:alpha val="4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A05B41F8-7922-4472-8628-0B4CFAFF8036}">
      <dsp:nvSpPr>
        <dsp:cNvPr id="0" name=""/>
        <dsp:cNvSpPr/>
      </dsp:nvSpPr>
      <dsp:spPr>
        <a:xfrm>
          <a:off x="795326" y="1079996"/>
          <a:ext cx="5168447" cy="540214"/>
        </a:xfrm>
        <a:prstGeom prst="rect">
          <a:avLst/>
        </a:prstGeom>
        <a:gradFill rotWithShape="0">
          <a:gsLst>
            <a:gs pos="0">
              <a:schemeClr val="accent1">
                <a:hueOff val="0"/>
                <a:satOff val="0"/>
                <a:lumOff val="0"/>
                <a:alphaOff val="0"/>
                <a:tint val="98000"/>
                <a:lumMod val="114000"/>
              </a:schemeClr>
            </a:gs>
            <a:gs pos="100000">
              <a:schemeClr val="accent1">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28795" tIns="30480" rIns="30480" bIns="30480" numCol="1" spcCol="1270" anchor="ctr" anchorCtr="0">
          <a:noAutofit/>
        </a:bodyPr>
        <a:lstStyle/>
        <a:p>
          <a:pPr marL="0" lvl="0" indent="0" algn="l" defTabSz="533400">
            <a:lnSpc>
              <a:spcPct val="90000"/>
            </a:lnSpc>
            <a:spcBef>
              <a:spcPct val="0"/>
            </a:spcBef>
            <a:spcAft>
              <a:spcPct val="35000"/>
            </a:spcAft>
            <a:buNone/>
          </a:pPr>
          <a:r>
            <a:rPr lang="en-US" sz="1200" kern="1200" dirty="0"/>
            <a:t>Ran NER on filtered data (relevant articles) by sentiment</a:t>
          </a:r>
        </a:p>
      </dsp:txBody>
      <dsp:txXfrm>
        <a:off x="795326" y="1079996"/>
        <a:ext cx="5168447" cy="540214"/>
      </dsp:txXfrm>
    </dsp:sp>
    <dsp:sp modelId="{1237897E-05CE-41B7-A484-A6CBF51A97EE}">
      <dsp:nvSpPr>
        <dsp:cNvPr id="0" name=""/>
        <dsp:cNvSpPr/>
      </dsp:nvSpPr>
      <dsp:spPr>
        <a:xfrm>
          <a:off x="457692" y="1012469"/>
          <a:ext cx="675267" cy="675267"/>
        </a:xfrm>
        <a:prstGeom prst="ellipse">
          <a:avLst/>
        </a:prstGeom>
        <a:solidFill>
          <a:schemeClr val="lt1">
            <a:hueOff val="0"/>
            <a:satOff val="0"/>
            <a:lumOff val="0"/>
            <a:alphaOff val="0"/>
          </a:schemeClr>
        </a:solidFill>
        <a:ln w="9525" cap="rnd" cmpd="sng" algn="ctr">
          <a:solidFill>
            <a:schemeClr val="accent1">
              <a:hueOff val="0"/>
              <a:satOff val="0"/>
              <a:lumOff val="0"/>
              <a:alphaOff val="0"/>
            </a:schemeClr>
          </a:solidFill>
          <a:prstDash val="solid"/>
        </a:ln>
        <a:effectLst>
          <a:outerShdw blurRad="38100" dist="25400" dir="5400000" rotWithShape="0">
            <a:srgbClr val="000000">
              <a:alpha val="4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CFB0B3CE-9D91-4FC1-80A1-4A83FFB3FA6D}">
      <dsp:nvSpPr>
        <dsp:cNvPr id="0" name=""/>
        <dsp:cNvSpPr/>
      </dsp:nvSpPr>
      <dsp:spPr>
        <a:xfrm>
          <a:off x="914135" y="1890058"/>
          <a:ext cx="5049638" cy="540214"/>
        </a:xfrm>
        <a:prstGeom prst="rect">
          <a:avLst/>
        </a:prstGeom>
        <a:gradFill rotWithShape="0">
          <a:gsLst>
            <a:gs pos="0">
              <a:schemeClr val="accent1">
                <a:hueOff val="0"/>
                <a:satOff val="0"/>
                <a:lumOff val="0"/>
                <a:alphaOff val="0"/>
                <a:tint val="98000"/>
                <a:lumMod val="114000"/>
              </a:schemeClr>
            </a:gs>
            <a:gs pos="100000">
              <a:schemeClr val="accent1">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28795" tIns="30480" rIns="30480" bIns="30480" numCol="1" spcCol="1270" anchor="ctr" anchorCtr="0">
          <a:noAutofit/>
        </a:bodyPr>
        <a:lstStyle/>
        <a:p>
          <a:pPr marL="0" lvl="0" indent="0" algn="l" defTabSz="533400">
            <a:lnSpc>
              <a:spcPct val="90000"/>
            </a:lnSpc>
            <a:spcBef>
              <a:spcPct val="0"/>
            </a:spcBef>
            <a:spcAft>
              <a:spcPct val="35000"/>
            </a:spcAft>
            <a:buNone/>
          </a:pPr>
          <a:r>
            <a:rPr lang="en-US" sz="1200" kern="1200" dirty="0"/>
            <a:t>Identified and assigned labels for each entity  by sentiment</a:t>
          </a:r>
        </a:p>
      </dsp:txBody>
      <dsp:txXfrm>
        <a:off x="914135" y="1890058"/>
        <a:ext cx="5049638" cy="540214"/>
      </dsp:txXfrm>
    </dsp:sp>
    <dsp:sp modelId="{A49C24E1-BB16-4782-8AA1-4015FDABEA11}">
      <dsp:nvSpPr>
        <dsp:cNvPr id="0" name=""/>
        <dsp:cNvSpPr/>
      </dsp:nvSpPr>
      <dsp:spPr>
        <a:xfrm>
          <a:off x="576501" y="1822531"/>
          <a:ext cx="675267" cy="675267"/>
        </a:xfrm>
        <a:prstGeom prst="ellipse">
          <a:avLst/>
        </a:prstGeom>
        <a:solidFill>
          <a:schemeClr val="lt1">
            <a:hueOff val="0"/>
            <a:satOff val="0"/>
            <a:lumOff val="0"/>
            <a:alphaOff val="0"/>
          </a:schemeClr>
        </a:solidFill>
        <a:ln w="9525" cap="rnd" cmpd="sng" algn="ctr">
          <a:solidFill>
            <a:schemeClr val="accent1">
              <a:hueOff val="0"/>
              <a:satOff val="0"/>
              <a:lumOff val="0"/>
              <a:alphaOff val="0"/>
            </a:schemeClr>
          </a:solidFill>
          <a:prstDash val="solid"/>
        </a:ln>
        <a:effectLst>
          <a:outerShdw blurRad="38100" dist="25400" dir="5400000" rotWithShape="0">
            <a:srgbClr val="000000">
              <a:alpha val="4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604CD4EC-8DE6-4275-AF0F-9141E1D772ED}">
      <dsp:nvSpPr>
        <dsp:cNvPr id="0" name=""/>
        <dsp:cNvSpPr/>
      </dsp:nvSpPr>
      <dsp:spPr>
        <a:xfrm>
          <a:off x="795326" y="2700120"/>
          <a:ext cx="5168447" cy="540214"/>
        </a:xfrm>
        <a:prstGeom prst="rect">
          <a:avLst/>
        </a:prstGeom>
        <a:gradFill rotWithShape="0">
          <a:gsLst>
            <a:gs pos="0">
              <a:schemeClr val="accent1">
                <a:hueOff val="0"/>
                <a:satOff val="0"/>
                <a:lumOff val="0"/>
                <a:alphaOff val="0"/>
                <a:tint val="98000"/>
                <a:lumMod val="114000"/>
              </a:schemeClr>
            </a:gs>
            <a:gs pos="100000">
              <a:schemeClr val="accent1">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28795" tIns="30480" rIns="30480" bIns="30480" numCol="1" spcCol="1270" anchor="ctr" anchorCtr="0">
          <a:noAutofit/>
        </a:bodyPr>
        <a:lstStyle/>
        <a:p>
          <a:pPr marL="0" lvl="0" indent="0" algn="l" defTabSz="533400">
            <a:lnSpc>
              <a:spcPct val="90000"/>
            </a:lnSpc>
            <a:spcBef>
              <a:spcPct val="0"/>
            </a:spcBef>
            <a:spcAft>
              <a:spcPct val="35000"/>
            </a:spcAft>
            <a:buNone/>
          </a:pPr>
          <a:r>
            <a:rPr lang="en-US" sz="1200" kern="1200" dirty="0"/>
            <a:t>Applied regex to group similar entities </a:t>
          </a:r>
          <a:r>
            <a:rPr lang="en-US" sz="1000" kern="1200" dirty="0"/>
            <a:t>(ex;  </a:t>
          </a:r>
          <a:r>
            <a:rPr lang="en-US" sz="1000" kern="1200" dirty="0" err="1"/>
            <a:t>r'^Illinois</a:t>
          </a:r>
          <a:r>
            <a:rPr lang="en-US" sz="1000" kern="1200" dirty="0"/>
            <a:t> Tool Works Inc. NYSE$|^Illinois Tool Works Inc.$|Illinois Tool </a:t>
          </a:r>
          <a:r>
            <a:rPr lang="en-US" sz="1000" kern="1200" dirty="0" err="1"/>
            <a:t>Workss</a:t>
          </a:r>
          <a:r>
            <a:rPr lang="en-US" sz="1000" kern="1200" dirty="0"/>
            <a:t>': 'Illinois Tool Works’ )</a:t>
          </a:r>
        </a:p>
      </dsp:txBody>
      <dsp:txXfrm>
        <a:off x="795326" y="2700120"/>
        <a:ext cx="5168447" cy="540214"/>
      </dsp:txXfrm>
    </dsp:sp>
    <dsp:sp modelId="{FB268BF6-5BA8-48B6-8783-CF82FA8F0FEF}">
      <dsp:nvSpPr>
        <dsp:cNvPr id="0" name=""/>
        <dsp:cNvSpPr/>
      </dsp:nvSpPr>
      <dsp:spPr>
        <a:xfrm>
          <a:off x="457692" y="2632593"/>
          <a:ext cx="675267" cy="675267"/>
        </a:xfrm>
        <a:prstGeom prst="ellipse">
          <a:avLst/>
        </a:prstGeom>
        <a:solidFill>
          <a:schemeClr val="lt1">
            <a:hueOff val="0"/>
            <a:satOff val="0"/>
            <a:lumOff val="0"/>
            <a:alphaOff val="0"/>
          </a:schemeClr>
        </a:solidFill>
        <a:ln w="9525" cap="rnd" cmpd="sng" algn="ctr">
          <a:solidFill>
            <a:schemeClr val="accent1">
              <a:hueOff val="0"/>
              <a:satOff val="0"/>
              <a:lumOff val="0"/>
              <a:alphaOff val="0"/>
            </a:schemeClr>
          </a:solidFill>
          <a:prstDash val="solid"/>
        </a:ln>
        <a:effectLst>
          <a:outerShdw blurRad="38100" dist="25400" dir="5400000" rotWithShape="0">
            <a:srgbClr val="000000">
              <a:alpha val="4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F235C8F1-5CBD-49B0-B01A-7EB378F75378}">
      <dsp:nvSpPr>
        <dsp:cNvPr id="0" name=""/>
        <dsp:cNvSpPr/>
      </dsp:nvSpPr>
      <dsp:spPr>
        <a:xfrm>
          <a:off x="408224" y="3510182"/>
          <a:ext cx="5555549" cy="540214"/>
        </a:xfrm>
        <a:prstGeom prst="rect">
          <a:avLst/>
        </a:prstGeom>
        <a:gradFill rotWithShape="0">
          <a:gsLst>
            <a:gs pos="0">
              <a:schemeClr val="accent1">
                <a:hueOff val="0"/>
                <a:satOff val="0"/>
                <a:lumOff val="0"/>
                <a:alphaOff val="0"/>
                <a:tint val="98000"/>
                <a:lumMod val="114000"/>
              </a:schemeClr>
            </a:gs>
            <a:gs pos="100000">
              <a:schemeClr val="accent1">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28795" tIns="30480" rIns="30480" bIns="30480" numCol="1" spcCol="1270" anchor="ctr" anchorCtr="0">
          <a:noAutofit/>
        </a:bodyPr>
        <a:lstStyle/>
        <a:p>
          <a:pPr marL="0" lvl="0" indent="0" algn="l" defTabSz="533400">
            <a:lnSpc>
              <a:spcPct val="90000"/>
            </a:lnSpc>
            <a:spcBef>
              <a:spcPct val="0"/>
            </a:spcBef>
            <a:spcAft>
              <a:spcPct val="35000"/>
            </a:spcAft>
            <a:buNone/>
          </a:pPr>
          <a:r>
            <a:rPr lang="en-US" sz="1200" kern="1200" dirty="0"/>
            <a:t>Aggregated to find the total count of each entity to identify top entities by sentiment</a:t>
          </a:r>
        </a:p>
      </dsp:txBody>
      <dsp:txXfrm>
        <a:off x="408224" y="3510182"/>
        <a:ext cx="5555549" cy="540214"/>
      </dsp:txXfrm>
    </dsp:sp>
    <dsp:sp modelId="{F935D3E9-A4EE-4457-976E-A39270864095}">
      <dsp:nvSpPr>
        <dsp:cNvPr id="0" name=""/>
        <dsp:cNvSpPr/>
      </dsp:nvSpPr>
      <dsp:spPr>
        <a:xfrm>
          <a:off x="70590" y="3442655"/>
          <a:ext cx="675267" cy="675267"/>
        </a:xfrm>
        <a:prstGeom prst="ellipse">
          <a:avLst/>
        </a:prstGeom>
        <a:solidFill>
          <a:schemeClr val="lt1">
            <a:hueOff val="0"/>
            <a:satOff val="0"/>
            <a:lumOff val="0"/>
            <a:alphaOff val="0"/>
          </a:schemeClr>
        </a:solidFill>
        <a:ln w="9525" cap="rnd" cmpd="sng" algn="ctr">
          <a:solidFill>
            <a:schemeClr val="accent1">
              <a:hueOff val="0"/>
              <a:satOff val="0"/>
              <a:lumOff val="0"/>
              <a:alphaOff val="0"/>
            </a:schemeClr>
          </a:solidFill>
          <a:prstDash val="solid"/>
        </a:ln>
        <a:effectLst>
          <a:outerShdw blurRad="38100" dist="25400" dir="5400000" rotWithShape="0">
            <a:srgbClr val="000000">
              <a:alpha val="4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0EE0687-3D14-449D-98E7-08972CF09DA3}">
      <dsp:nvSpPr>
        <dsp:cNvPr id="0" name=""/>
        <dsp:cNvSpPr/>
      </dsp:nvSpPr>
      <dsp:spPr>
        <a:xfrm>
          <a:off x="0" y="0"/>
          <a:ext cx="11401510" cy="784830"/>
        </a:xfrm>
        <a:prstGeom prst="roundRect">
          <a:avLst>
            <a:gd name="adj" fmla="val 10000"/>
          </a:avLst>
        </a:prstGeom>
        <a:solidFill>
          <a:schemeClr val="lt1">
            <a:hueOff val="0"/>
            <a:satOff val="0"/>
            <a:lumOff val="0"/>
            <a:alphaOff val="0"/>
          </a:schemeClr>
        </a:solidFill>
        <a:ln w="19050" cap="rnd"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JB Pritzker, Donald Trump and Lori Lightfoot  were mentioned the most in the negative sentiment related articles. Illinois Tool Works, Associated Process, Chicago Public Department are the organizations mentioned the most in negative articles</a:t>
          </a:r>
        </a:p>
      </dsp:txBody>
      <dsp:txXfrm>
        <a:off x="22987" y="22987"/>
        <a:ext cx="11355536" cy="738856"/>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0EE0687-3D14-449D-98E7-08972CF09DA3}">
      <dsp:nvSpPr>
        <dsp:cNvPr id="0" name=""/>
        <dsp:cNvSpPr/>
      </dsp:nvSpPr>
      <dsp:spPr>
        <a:xfrm>
          <a:off x="0" y="0"/>
          <a:ext cx="11401510" cy="784830"/>
        </a:xfrm>
        <a:prstGeom prst="roundRect">
          <a:avLst>
            <a:gd name="adj" fmla="val 10000"/>
          </a:avLst>
        </a:prstGeom>
        <a:solidFill>
          <a:schemeClr val="lt1">
            <a:hueOff val="0"/>
            <a:satOff val="0"/>
            <a:lumOff val="0"/>
            <a:alphaOff val="0"/>
          </a:schemeClr>
        </a:solidFill>
        <a:ln w="19050" cap="rnd"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JB Pritzker, Donald Trump and Lori Lightfoot  are also  mentioned the most in the positive sentiment related articles. Associated Process, Illinois Tool Works, Chicago Tribune are the organizations mentioned the most in Positive  articles</a:t>
          </a:r>
        </a:p>
      </dsp:txBody>
      <dsp:txXfrm>
        <a:off x="22987" y="22987"/>
        <a:ext cx="11355536" cy="738856"/>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58D6C4-EEF3-4F13-885E-BECCB9A81522}">
      <dsp:nvSpPr>
        <dsp:cNvPr id="0" name=""/>
        <dsp:cNvSpPr/>
      </dsp:nvSpPr>
      <dsp:spPr>
        <a:xfrm>
          <a:off x="0" y="17160"/>
          <a:ext cx="6754335" cy="598893"/>
        </a:xfrm>
        <a:prstGeom prst="roundRect">
          <a:avLst/>
        </a:prstGeom>
        <a:solidFill>
          <a:schemeClr val="lt1">
            <a:hueOff val="0"/>
            <a:satOff val="0"/>
            <a:lumOff val="0"/>
            <a:alphaOff val="0"/>
          </a:schemeClr>
        </a:solidFill>
        <a:ln w="19050" cap="rnd"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dirty="0"/>
            <a:t>Focusing more on creating a job friendly environment across the state</a:t>
          </a:r>
        </a:p>
      </dsp:txBody>
      <dsp:txXfrm>
        <a:off x="29236" y="46396"/>
        <a:ext cx="6695863" cy="540421"/>
      </dsp:txXfrm>
    </dsp:sp>
    <dsp:sp modelId="{15134B7F-700B-4232-8D62-5AA8AF6DB1F2}">
      <dsp:nvSpPr>
        <dsp:cNvPr id="0" name=""/>
        <dsp:cNvSpPr/>
      </dsp:nvSpPr>
      <dsp:spPr>
        <a:xfrm>
          <a:off x="0" y="659254"/>
          <a:ext cx="6754335" cy="598893"/>
        </a:xfrm>
        <a:prstGeom prst="roundRect">
          <a:avLst/>
        </a:prstGeom>
        <a:solidFill>
          <a:schemeClr val="lt1">
            <a:hueOff val="0"/>
            <a:satOff val="0"/>
            <a:lumOff val="0"/>
            <a:alphaOff val="0"/>
          </a:schemeClr>
        </a:solidFill>
        <a:ln w="19050" cap="rnd"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dirty="0"/>
            <a:t>Focusing more on equity will lead to economy growth enhancing money making opportunities. </a:t>
          </a:r>
        </a:p>
      </dsp:txBody>
      <dsp:txXfrm>
        <a:off x="29236" y="688490"/>
        <a:ext cx="6695863" cy="540421"/>
      </dsp:txXfrm>
    </dsp:sp>
    <dsp:sp modelId="{413E8A7C-05FD-4776-941D-3F3516E6CEA9}">
      <dsp:nvSpPr>
        <dsp:cNvPr id="0" name=""/>
        <dsp:cNvSpPr/>
      </dsp:nvSpPr>
      <dsp:spPr>
        <a:xfrm>
          <a:off x="0" y="1301348"/>
          <a:ext cx="6754335" cy="598893"/>
        </a:xfrm>
        <a:prstGeom prst="roundRect">
          <a:avLst/>
        </a:prstGeom>
        <a:solidFill>
          <a:schemeClr val="lt1">
            <a:hueOff val="0"/>
            <a:satOff val="0"/>
            <a:lumOff val="0"/>
            <a:alphaOff val="0"/>
          </a:schemeClr>
        </a:solidFill>
        <a:ln w="19050" cap="rnd"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dirty="0"/>
            <a:t> Arguably a stronger employment climate leads to less crime and poverty. </a:t>
          </a:r>
        </a:p>
      </dsp:txBody>
      <dsp:txXfrm>
        <a:off x="29236" y="1330584"/>
        <a:ext cx="6695863" cy="540421"/>
      </dsp:txXfrm>
    </dsp:sp>
    <dsp:sp modelId="{FA332B76-C861-4E66-BF04-AE980499A69A}">
      <dsp:nvSpPr>
        <dsp:cNvPr id="0" name=""/>
        <dsp:cNvSpPr/>
      </dsp:nvSpPr>
      <dsp:spPr>
        <a:xfrm>
          <a:off x="0" y="1943441"/>
          <a:ext cx="6754335" cy="769458"/>
        </a:xfrm>
        <a:prstGeom prst="roundRect">
          <a:avLst/>
        </a:prstGeom>
        <a:solidFill>
          <a:schemeClr val="lt1">
            <a:hueOff val="0"/>
            <a:satOff val="0"/>
            <a:lumOff val="0"/>
            <a:alphaOff val="0"/>
          </a:schemeClr>
        </a:solidFill>
        <a:ln w="19050" cap="rnd"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dirty="0"/>
            <a:t>With the above 3, there will be more money flow to the state which can help in reducing tax burden to the residents and companies.</a:t>
          </a:r>
        </a:p>
      </dsp:txBody>
      <dsp:txXfrm>
        <a:off x="37562" y="1981003"/>
        <a:ext cx="6679211" cy="694334"/>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4.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5.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6.xml><?xml version="1.0" encoding="utf-8"?>
<dgm:layoutDef xmlns:dgm="http://schemas.openxmlformats.org/drawingml/2006/diagram" xmlns:a="http://schemas.openxmlformats.org/drawingml/2006/main" uniqueId="urn:microsoft.com/office/officeart/2005/8/layout/architecture">
  <dgm:title val="Architecture Layout"/>
  <dgm:desc val="Use to show hierarchical relationships that build from the bottom up. This layout works well for showing architectural components or objects that build on other objects."/>
  <dgm:catLst>
    <dgm:cat type="hierarchy" pri="4500"/>
    <dgm:cat type="list" pri="24500"/>
    <dgm:cat type="relationship" pri="10500"/>
    <dgm:cat type="officeonline" pri="7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b"/>
        </dgm:alg>
      </dgm:if>
      <dgm:else name="Name3">
        <dgm:alg type="lin">
          <dgm:param type="linDir" val="fromR"/>
          <dgm:param type="nodeVertAlign" val="b"/>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B"/>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b"/>
              </dgm:alg>
            </dgm:if>
            <dgm:else name="Name10">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B"/>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b"/>
                    </dgm:alg>
                  </dgm:if>
                  <dgm:else name="Name17">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B"/>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b"/>
                          </dgm:alg>
                        </dgm:if>
                        <dgm:else name="Name24">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B"/>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b"/>
                                </dgm:alg>
                              </dgm:if>
                              <dgm:else name="Name30">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architecture">
  <dgm:title val="Architecture Layout"/>
  <dgm:desc val="Use to show hierarchical relationships that build from the bottom up. This layout works well for showing architectural components or objects that build on other objects."/>
  <dgm:catLst>
    <dgm:cat type="hierarchy" pri="4500"/>
    <dgm:cat type="list" pri="24500"/>
    <dgm:cat type="relationship" pri="10500"/>
    <dgm:cat type="officeonline" pri="7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b"/>
        </dgm:alg>
      </dgm:if>
      <dgm:else name="Name3">
        <dgm:alg type="lin">
          <dgm:param type="linDir" val="fromR"/>
          <dgm:param type="nodeVertAlign" val="b"/>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B"/>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b"/>
              </dgm:alg>
            </dgm:if>
            <dgm:else name="Name10">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B"/>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b"/>
                    </dgm:alg>
                  </dgm:if>
                  <dgm:else name="Name17">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B"/>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b"/>
                          </dgm:alg>
                        </dgm:if>
                        <dgm:else name="Name24">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B"/>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b"/>
                                </dgm:alg>
                              </dgm:if>
                              <dgm:else name="Name30">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BB07CB43-B477-42E9-AAFA-A289913AF9D9}" type="datetimeFigureOut">
              <a:rPr lang="en-US" smtClean="0"/>
              <a:t>12/10/2021</a:t>
            </a:fld>
            <a:endParaRPr lang="en-US"/>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US"/>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D1A4EFFE-9607-423A-A1E9-057F1EC43275}" type="slidenum">
              <a:rPr lang="en-US" smtClean="0"/>
              <a:t>‹#›</a:t>
            </a:fld>
            <a:endParaRPr lang="en-US"/>
          </a:p>
        </p:txBody>
      </p:sp>
    </p:spTree>
    <p:extLst>
      <p:ext uri="{BB962C8B-B14F-4D97-AF65-F5344CB8AC3E}">
        <p14:creationId xmlns:p14="http://schemas.microsoft.com/office/powerpoint/2010/main" val="5343792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B07CB43-B477-42E9-AAFA-A289913AF9D9}" type="datetimeFigureOut">
              <a:rPr lang="en-US" smtClean="0"/>
              <a:t>12/10/2021</a:t>
            </a:fld>
            <a:endParaRPr lang="en-US"/>
          </a:p>
        </p:txBody>
      </p:sp>
      <p:sp>
        <p:nvSpPr>
          <p:cNvPr id="6" name="Footer Placeholder 5"/>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1A4EFFE-9607-423A-A1E9-057F1EC43275}" type="slidenum">
              <a:rPr lang="en-US" smtClean="0"/>
              <a:t>‹#›</a:t>
            </a:fld>
            <a:endParaRPr lang="en-US"/>
          </a:p>
        </p:txBody>
      </p:sp>
    </p:spTree>
    <p:extLst>
      <p:ext uri="{BB962C8B-B14F-4D97-AF65-F5344CB8AC3E}">
        <p14:creationId xmlns:p14="http://schemas.microsoft.com/office/powerpoint/2010/main" val="7794182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BB07CB43-B477-42E9-AAFA-A289913AF9D9}" type="datetimeFigureOut">
              <a:rPr lang="en-US" smtClean="0"/>
              <a:t>12/10/2021</a:t>
            </a:fld>
            <a:endParaRPr lang="en-US"/>
          </a:p>
        </p:txBody>
      </p:sp>
      <p:sp>
        <p:nvSpPr>
          <p:cNvPr id="5" name="Footer Placeholder 4"/>
          <p:cNvSpPr>
            <a:spLocks noGrp="1"/>
          </p:cNvSpPr>
          <p:nvPr>
            <p:ph type="ftr" sz="quarter" idx="11"/>
          </p:nvPr>
        </p:nvSpPr>
        <p:spPr/>
        <p:txBody>
          <a:bodyPr/>
          <a:lstStyle/>
          <a:p>
            <a:endParaRPr lang="en-US"/>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1A4EFFE-9607-423A-A1E9-057F1EC43275}" type="slidenum">
              <a:rPr lang="en-US" smtClean="0"/>
              <a:t>‹#›</a:t>
            </a:fld>
            <a:endParaRPr lang="en-US"/>
          </a:p>
        </p:txBody>
      </p:sp>
    </p:spTree>
    <p:extLst>
      <p:ext uri="{BB962C8B-B14F-4D97-AF65-F5344CB8AC3E}">
        <p14:creationId xmlns:p14="http://schemas.microsoft.com/office/powerpoint/2010/main" val="15613850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BB07CB43-B477-42E9-AAFA-A289913AF9D9}" type="datetimeFigureOut">
              <a:rPr lang="en-US" smtClean="0"/>
              <a:t>12/10/2021</a:t>
            </a:fld>
            <a:endParaRPr lang="en-US"/>
          </a:p>
        </p:txBody>
      </p:sp>
      <p:sp>
        <p:nvSpPr>
          <p:cNvPr id="5" name="Footer Placeholder 4"/>
          <p:cNvSpPr>
            <a:spLocks noGrp="1"/>
          </p:cNvSpPr>
          <p:nvPr>
            <p:ph type="ftr" sz="quarter" idx="11"/>
          </p:nvPr>
        </p:nvSpPr>
        <p:spPr/>
        <p:txBody>
          <a:bodyPr/>
          <a:lstStyle/>
          <a:p>
            <a:endParaRPr lang="en-US"/>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1A4EFFE-9607-423A-A1E9-057F1EC43275}" type="slidenum">
              <a:rPr lang="en-US" smtClean="0"/>
              <a:t>‹#›</a:t>
            </a:fld>
            <a:endParaRPr lang="en-US"/>
          </a:p>
        </p:txBody>
      </p:sp>
    </p:spTree>
    <p:extLst>
      <p:ext uri="{BB962C8B-B14F-4D97-AF65-F5344CB8AC3E}">
        <p14:creationId xmlns:p14="http://schemas.microsoft.com/office/powerpoint/2010/main" val="352672925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B07CB43-B477-42E9-AAFA-A289913AF9D9}" type="datetimeFigureOut">
              <a:rPr lang="en-US" smtClean="0"/>
              <a:t>12/10/2021</a:t>
            </a:fld>
            <a:endParaRPr lang="en-US"/>
          </a:p>
        </p:txBody>
      </p:sp>
      <p:sp>
        <p:nvSpPr>
          <p:cNvPr id="5" name="Footer Placeholder 4"/>
          <p:cNvSpPr>
            <a:spLocks noGrp="1"/>
          </p:cNvSpPr>
          <p:nvPr>
            <p:ph type="ftr" sz="quarter" idx="11"/>
          </p:nvPr>
        </p:nvSpPr>
        <p:spPr/>
        <p:txBody>
          <a:bodyPr/>
          <a:lstStyle/>
          <a:p>
            <a:endParaRPr lang="en-US"/>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1A4EFFE-9607-423A-A1E9-057F1EC43275}" type="slidenum">
              <a:rPr lang="en-US" smtClean="0"/>
              <a:t>‹#›</a:t>
            </a:fld>
            <a:endParaRPr lang="en-US"/>
          </a:p>
        </p:txBody>
      </p:sp>
    </p:spTree>
    <p:extLst>
      <p:ext uri="{BB962C8B-B14F-4D97-AF65-F5344CB8AC3E}">
        <p14:creationId xmlns:p14="http://schemas.microsoft.com/office/powerpoint/2010/main" val="300996785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BB07CB43-B477-42E9-AAFA-A289913AF9D9}" type="datetimeFigureOut">
              <a:rPr lang="en-US" smtClean="0"/>
              <a:t>12/10/2021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1A4EFFE-9607-423A-A1E9-057F1EC43275}" type="slidenum">
              <a:rPr lang="en-US" smtClean="0"/>
              <a:t>‹#›</a:t>
            </a:fld>
            <a:endParaRPr lang="en-US"/>
          </a:p>
        </p:txBody>
      </p:sp>
    </p:spTree>
    <p:extLst>
      <p:ext uri="{BB962C8B-B14F-4D97-AF65-F5344CB8AC3E}">
        <p14:creationId xmlns:p14="http://schemas.microsoft.com/office/powerpoint/2010/main" val="64482964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BB07CB43-B477-42E9-AAFA-A289913AF9D9}" type="datetimeFigureOut">
              <a:rPr lang="en-US" smtClean="0"/>
              <a:t>12/10/2021</a:t>
            </a:fld>
            <a:endParaRPr lang="en-US"/>
          </a:p>
        </p:txBody>
      </p:sp>
      <p:sp>
        <p:nvSpPr>
          <p:cNvPr id="8" name="Footer Placeholder 7"/>
          <p:cNvSpPr>
            <a:spLocks noGrp="1"/>
          </p:cNvSpPr>
          <p:nvPr>
            <p:ph type="ftr" sz="quarter" idx="11"/>
          </p:nvPr>
        </p:nvSpPr>
        <p:spPr>
          <a:xfrm>
            <a:off x="561111" y="6391838"/>
            <a:ext cx="3644282" cy="304801"/>
          </a:xfrm>
        </p:spPr>
        <p:txBody>
          <a:bodyPr/>
          <a:lstStyle/>
          <a:p>
            <a:endParaRPr lang="en-US"/>
          </a:p>
        </p:txBody>
      </p:sp>
      <p:sp>
        <p:nvSpPr>
          <p:cNvPr id="9" name="Slide Number Placeholder 8"/>
          <p:cNvSpPr>
            <a:spLocks noGrp="1"/>
          </p:cNvSpPr>
          <p:nvPr>
            <p:ph type="sldNum" sz="quarter" idx="12"/>
          </p:nvPr>
        </p:nvSpPr>
        <p:spPr/>
        <p:txBody>
          <a:bodyPr/>
          <a:lstStyle/>
          <a:p>
            <a:fld id="{D1A4EFFE-9607-423A-A1E9-057F1EC43275}" type="slidenum">
              <a:rPr lang="en-US" smtClean="0"/>
              <a:t>‹#›</a:t>
            </a:fld>
            <a:endParaRPr lang="en-US"/>
          </a:p>
        </p:txBody>
      </p:sp>
    </p:spTree>
    <p:extLst>
      <p:ext uri="{BB962C8B-B14F-4D97-AF65-F5344CB8AC3E}">
        <p14:creationId xmlns:p14="http://schemas.microsoft.com/office/powerpoint/2010/main" val="426842719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BB07CB43-B477-42E9-AAFA-A289913AF9D9}" type="datetimeFigureOut">
              <a:rPr lang="en-US" smtClean="0"/>
              <a:t>12/10/2021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1A4EFFE-9607-423A-A1E9-057F1EC43275}" type="slidenum">
              <a:rPr lang="en-US" smtClean="0"/>
              <a:t>‹#›</a:t>
            </a:fld>
            <a:endParaRPr lang="en-US"/>
          </a:p>
        </p:txBody>
      </p:sp>
    </p:spTree>
    <p:extLst>
      <p:ext uri="{BB962C8B-B14F-4D97-AF65-F5344CB8AC3E}">
        <p14:creationId xmlns:p14="http://schemas.microsoft.com/office/powerpoint/2010/main" val="51532615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BB07CB43-B477-42E9-AAFA-A289913AF9D9}" type="datetimeFigureOut">
              <a:rPr lang="en-US" smtClean="0"/>
              <a:t>12/10/2021</a:t>
            </a:fld>
            <a:endParaRPr lang="en-US"/>
          </a:p>
        </p:txBody>
      </p:sp>
      <p:sp>
        <p:nvSpPr>
          <p:cNvPr id="5" name="Footer Placeholder 4"/>
          <p:cNvSpPr>
            <a:spLocks noGrp="1"/>
          </p:cNvSpPr>
          <p:nvPr>
            <p:ph type="ftr" sz="quarter" idx="11"/>
          </p:nvPr>
        </p:nvSpPr>
        <p:spPr/>
        <p:txBody>
          <a:bodyPr/>
          <a:lstStyle/>
          <a:p>
            <a:endParaRPr lang="en-US"/>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1A4EFFE-9607-423A-A1E9-057F1EC43275}" type="slidenum">
              <a:rPr lang="en-US" smtClean="0"/>
              <a:t>‹#›</a:t>
            </a:fld>
            <a:endParaRPr lang="en-US"/>
          </a:p>
        </p:txBody>
      </p:sp>
    </p:spTree>
    <p:extLst>
      <p:ext uri="{BB962C8B-B14F-4D97-AF65-F5344CB8AC3E}">
        <p14:creationId xmlns:p14="http://schemas.microsoft.com/office/powerpoint/2010/main" val="21419940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B07CB43-B477-42E9-AAFA-A289913AF9D9}" type="datetimeFigureOut">
              <a:rPr lang="en-US" smtClean="0"/>
              <a:t>12/10/2021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1A4EFFE-9607-423A-A1E9-057F1EC43275}" type="slidenum">
              <a:rPr lang="en-US" smtClean="0"/>
              <a:t>‹#›</a:t>
            </a:fld>
            <a:endParaRPr lang="en-US"/>
          </a:p>
        </p:txBody>
      </p:sp>
    </p:spTree>
    <p:extLst>
      <p:ext uri="{BB962C8B-B14F-4D97-AF65-F5344CB8AC3E}">
        <p14:creationId xmlns:p14="http://schemas.microsoft.com/office/powerpoint/2010/main" val="35368195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B07CB43-B477-42E9-AAFA-A289913AF9D9}" type="datetimeFigureOut">
              <a:rPr lang="en-US" smtClean="0"/>
              <a:t>12/10/2021</a:t>
            </a:fld>
            <a:endParaRPr lang="en-US"/>
          </a:p>
        </p:txBody>
      </p:sp>
      <p:sp>
        <p:nvSpPr>
          <p:cNvPr id="5" name="Footer Placeholder 4"/>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1A4EFFE-9607-423A-A1E9-057F1EC43275}" type="slidenum">
              <a:rPr lang="en-US" smtClean="0"/>
              <a:t>‹#›</a:t>
            </a:fld>
            <a:endParaRPr lang="en-US"/>
          </a:p>
        </p:txBody>
      </p:sp>
    </p:spTree>
    <p:extLst>
      <p:ext uri="{BB962C8B-B14F-4D97-AF65-F5344CB8AC3E}">
        <p14:creationId xmlns:p14="http://schemas.microsoft.com/office/powerpoint/2010/main" val="36873964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B07CB43-B477-42E9-AAFA-A289913AF9D9}" type="datetimeFigureOut">
              <a:rPr lang="en-US" smtClean="0"/>
              <a:t>12/10/2021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1A4EFFE-9607-423A-A1E9-057F1EC43275}" type="slidenum">
              <a:rPr lang="en-US" smtClean="0"/>
              <a:t>‹#›</a:t>
            </a:fld>
            <a:endParaRPr lang="en-US"/>
          </a:p>
        </p:txBody>
      </p:sp>
    </p:spTree>
    <p:extLst>
      <p:ext uri="{BB962C8B-B14F-4D97-AF65-F5344CB8AC3E}">
        <p14:creationId xmlns:p14="http://schemas.microsoft.com/office/powerpoint/2010/main" val="28227999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B07CB43-B477-42E9-AAFA-A289913AF9D9}" type="datetimeFigureOut">
              <a:rPr lang="en-US" smtClean="0"/>
              <a:t>12/10/2021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1A4EFFE-9607-423A-A1E9-057F1EC43275}" type="slidenum">
              <a:rPr lang="en-US" smtClean="0"/>
              <a:t>‹#›</a:t>
            </a:fld>
            <a:endParaRPr lang="en-US"/>
          </a:p>
        </p:txBody>
      </p:sp>
    </p:spTree>
    <p:extLst>
      <p:ext uri="{BB962C8B-B14F-4D97-AF65-F5344CB8AC3E}">
        <p14:creationId xmlns:p14="http://schemas.microsoft.com/office/powerpoint/2010/main" val="38381538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B07CB43-B477-42E9-AAFA-A289913AF9D9}" type="datetimeFigureOut">
              <a:rPr lang="en-US" smtClean="0"/>
              <a:t>12/10/2021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1A4EFFE-9607-423A-A1E9-057F1EC43275}" type="slidenum">
              <a:rPr lang="en-US" smtClean="0"/>
              <a:t>‹#›</a:t>
            </a:fld>
            <a:endParaRPr lang="en-US"/>
          </a:p>
        </p:txBody>
      </p:sp>
    </p:spTree>
    <p:extLst>
      <p:ext uri="{BB962C8B-B14F-4D97-AF65-F5344CB8AC3E}">
        <p14:creationId xmlns:p14="http://schemas.microsoft.com/office/powerpoint/2010/main" val="4148867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B07CB43-B477-42E9-AAFA-A289913AF9D9}" type="datetimeFigureOut">
              <a:rPr lang="en-US" smtClean="0"/>
              <a:t>12/10/2021</a:t>
            </a:fld>
            <a:endParaRPr lang="en-US"/>
          </a:p>
        </p:txBody>
      </p:sp>
      <p:sp>
        <p:nvSpPr>
          <p:cNvPr id="3" name="Footer Placeholder 2"/>
          <p:cNvSpPr>
            <a:spLocks noGrp="1"/>
          </p:cNvSpPr>
          <p:nvPr>
            <p:ph type="ftr" sz="quarter" idx="11"/>
          </p:nvPr>
        </p:nvSpPr>
        <p:spPr/>
        <p:txBody>
          <a:bodyPr/>
          <a:lstStyle/>
          <a:p>
            <a:endParaRPr lang="en-US"/>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D1A4EFFE-9607-423A-A1E9-057F1EC43275}" type="slidenum">
              <a:rPr lang="en-US" smtClean="0"/>
              <a:t>‹#›</a:t>
            </a:fld>
            <a:endParaRPr lang="en-US"/>
          </a:p>
        </p:txBody>
      </p:sp>
    </p:spTree>
    <p:extLst>
      <p:ext uri="{BB962C8B-B14F-4D97-AF65-F5344CB8AC3E}">
        <p14:creationId xmlns:p14="http://schemas.microsoft.com/office/powerpoint/2010/main" val="12048695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B07CB43-B477-42E9-AAFA-A289913AF9D9}" type="datetimeFigureOut">
              <a:rPr lang="en-US" smtClean="0"/>
              <a:t>12/10/2021</a:t>
            </a:fld>
            <a:endParaRPr lang="en-US"/>
          </a:p>
        </p:txBody>
      </p:sp>
      <p:sp>
        <p:nvSpPr>
          <p:cNvPr id="6" name="Footer Placeholder 5"/>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1A4EFFE-9607-423A-A1E9-057F1EC43275}" type="slidenum">
              <a:rPr lang="en-US" smtClean="0"/>
              <a:t>‹#›</a:t>
            </a:fld>
            <a:endParaRPr lang="en-US"/>
          </a:p>
        </p:txBody>
      </p:sp>
    </p:spTree>
    <p:extLst>
      <p:ext uri="{BB962C8B-B14F-4D97-AF65-F5344CB8AC3E}">
        <p14:creationId xmlns:p14="http://schemas.microsoft.com/office/powerpoint/2010/main" val="16544077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B07CB43-B477-42E9-AAFA-A289913AF9D9}" type="datetimeFigureOut">
              <a:rPr lang="en-US" smtClean="0"/>
              <a:t>12/10/2021</a:t>
            </a:fld>
            <a:endParaRPr lang="en-US"/>
          </a:p>
        </p:txBody>
      </p:sp>
      <p:sp>
        <p:nvSpPr>
          <p:cNvPr id="6" name="Footer Placeholder 5"/>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1A4EFFE-9607-423A-A1E9-057F1EC43275}" type="slidenum">
              <a:rPr lang="en-US" smtClean="0"/>
              <a:t>‹#›</a:t>
            </a:fld>
            <a:endParaRPr lang="en-US"/>
          </a:p>
        </p:txBody>
      </p:sp>
    </p:spTree>
    <p:extLst>
      <p:ext uri="{BB962C8B-B14F-4D97-AF65-F5344CB8AC3E}">
        <p14:creationId xmlns:p14="http://schemas.microsoft.com/office/powerpoint/2010/main" val="29618965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BB07CB43-B477-42E9-AAFA-A289913AF9D9}" type="datetimeFigureOut">
              <a:rPr lang="en-US" smtClean="0"/>
              <a:t>12/10/2021</a:t>
            </a:fld>
            <a:endParaRPr lang="en-US"/>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US"/>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D1A4EFFE-9607-423A-A1E9-057F1EC43275}" type="slidenum">
              <a:rPr lang="en-US" smtClean="0"/>
              <a:t>‹#›</a:t>
            </a:fld>
            <a:endParaRPr lang="en-US"/>
          </a:p>
        </p:txBody>
      </p:sp>
    </p:spTree>
    <p:extLst>
      <p:ext uri="{BB962C8B-B14F-4D97-AF65-F5344CB8AC3E}">
        <p14:creationId xmlns:p14="http://schemas.microsoft.com/office/powerpoint/2010/main" val="4029484385"/>
      </p:ext>
    </p:extLst>
  </p:cSld>
  <p:clrMap bg1="lt1" tx1="dk1" bg2="lt2" tx2="dk2" accent1="accent1" accent2="accent2" accent3="accent3" accent4="accent4" accent5="accent5" accent6="accent6" hlink="hlink" folHlink="folHlink"/>
  <p:sldLayoutIdLst>
    <p:sldLayoutId id="2147483894" r:id="rId1"/>
    <p:sldLayoutId id="2147483895" r:id="rId2"/>
    <p:sldLayoutId id="2147483896" r:id="rId3"/>
    <p:sldLayoutId id="2147483897" r:id="rId4"/>
    <p:sldLayoutId id="2147483898" r:id="rId5"/>
    <p:sldLayoutId id="2147483899" r:id="rId6"/>
    <p:sldLayoutId id="2147483900" r:id="rId7"/>
    <p:sldLayoutId id="2147483901" r:id="rId8"/>
    <p:sldLayoutId id="2147483902" r:id="rId9"/>
    <p:sldLayoutId id="2147483903" r:id="rId10"/>
    <p:sldLayoutId id="2147483904" r:id="rId11"/>
    <p:sldLayoutId id="2147483905" r:id="rId12"/>
    <p:sldLayoutId id="2147483906" r:id="rId13"/>
    <p:sldLayoutId id="2147483907" r:id="rId14"/>
    <p:sldLayoutId id="2147483908" r:id="rId15"/>
    <p:sldLayoutId id="2147483909" r:id="rId16"/>
    <p:sldLayoutId id="2147483910" r:id="rId17"/>
  </p:sldLayoutIdLst>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1.xml.rels><?xml version="1.0" encoding="UTF-8" standalone="yes"?>
<Relationships xmlns="http://schemas.openxmlformats.org/package/2006/relationships"><Relationship Id="rId8" Type="http://schemas.microsoft.com/office/2007/relationships/diagramDrawing" Target="../diagrams/drawing6.xml"/><Relationship Id="rId3" Type="http://schemas.openxmlformats.org/officeDocument/2006/relationships/image" Target="../media/image20.png"/><Relationship Id="rId7" Type="http://schemas.openxmlformats.org/officeDocument/2006/relationships/diagramColors" Target="../diagrams/colors6.xml"/><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diagramQuickStyle" Target="../diagrams/quickStyle6.xml"/><Relationship Id="rId5" Type="http://schemas.openxmlformats.org/officeDocument/2006/relationships/diagramLayout" Target="../diagrams/layout6.xml"/><Relationship Id="rId4" Type="http://schemas.openxmlformats.org/officeDocument/2006/relationships/diagramData" Target="../diagrams/data6.xml"/></Relationships>
</file>

<file path=ppt/slides/_rels/slide12.xml.rels><?xml version="1.0" encoding="UTF-8" standalone="yes"?>
<Relationships xmlns="http://schemas.openxmlformats.org/package/2006/relationships"><Relationship Id="rId8" Type="http://schemas.microsoft.com/office/2007/relationships/diagramDrawing" Target="../diagrams/drawing7.xml"/><Relationship Id="rId3" Type="http://schemas.openxmlformats.org/officeDocument/2006/relationships/image" Target="../media/image22.png"/><Relationship Id="rId7" Type="http://schemas.openxmlformats.org/officeDocument/2006/relationships/diagramColors" Target="../diagrams/colors7.xml"/><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diagramQuickStyle" Target="../diagrams/quickStyle7.xml"/><Relationship Id="rId5" Type="http://schemas.openxmlformats.org/officeDocument/2006/relationships/diagramLayout" Target="../diagrams/layout7.xml"/><Relationship Id="rId4" Type="http://schemas.openxmlformats.org/officeDocument/2006/relationships/diagramData" Target="../diagrams/data7.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diagramQuickStyle" Target="../diagrams/quickStyle8.xml"/><Relationship Id="rId3" Type="http://schemas.openxmlformats.org/officeDocument/2006/relationships/image" Target="../media/image3.png"/><Relationship Id="rId7" Type="http://schemas.openxmlformats.org/officeDocument/2006/relationships/diagramLayout" Target="../diagrams/layout8.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Data" Target="../diagrams/data8.xml"/><Relationship Id="rId5" Type="http://schemas.openxmlformats.org/officeDocument/2006/relationships/image" Target="../media/image26.png"/><Relationship Id="rId10" Type="http://schemas.microsoft.com/office/2007/relationships/diagramDrawing" Target="../diagrams/drawing8.xml"/><Relationship Id="rId4" Type="http://schemas.openxmlformats.org/officeDocument/2006/relationships/image" Target="../media/image25.png"/><Relationship Id="rId9" Type="http://schemas.openxmlformats.org/officeDocument/2006/relationships/diagramColors" Target="../diagrams/colors8.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8" Type="http://schemas.openxmlformats.org/officeDocument/2006/relationships/image" Target="../media/image6.png"/><Relationship Id="rId13" Type="http://schemas.microsoft.com/office/2007/relationships/diagramDrawing" Target="../diagrams/drawing2.xml"/><Relationship Id="rId3" Type="http://schemas.openxmlformats.org/officeDocument/2006/relationships/diagramLayout" Target="../diagrams/layout1.xml"/><Relationship Id="rId7" Type="http://schemas.openxmlformats.org/officeDocument/2006/relationships/image" Target="../media/image5.png"/><Relationship Id="rId12" Type="http://schemas.openxmlformats.org/officeDocument/2006/relationships/diagramColors" Target="../diagrams/colors2.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11" Type="http://schemas.openxmlformats.org/officeDocument/2006/relationships/diagramQuickStyle" Target="../diagrams/quickStyle2.xml"/><Relationship Id="rId5" Type="http://schemas.openxmlformats.org/officeDocument/2006/relationships/diagramColors" Target="../diagrams/colors1.xml"/><Relationship Id="rId10" Type="http://schemas.openxmlformats.org/officeDocument/2006/relationships/diagramLayout" Target="../diagrams/layout2.xml"/><Relationship Id="rId4" Type="http://schemas.openxmlformats.org/officeDocument/2006/relationships/diagramQuickStyle" Target="../diagrams/quickStyle1.xml"/><Relationship Id="rId9" Type="http://schemas.openxmlformats.org/officeDocument/2006/relationships/diagramData" Target="../diagrams/data2.xml"/></Relationships>
</file>

<file path=ppt/slides/_rels/slide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diagramLayout" Target="../diagrams/layout3.xml"/><Relationship Id="rId7" Type="http://schemas.openxmlformats.org/officeDocument/2006/relationships/image" Target="../media/image7.png"/><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picture containing text, building, booth&#10;&#10;Description automatically generated">
            <a:extLst>
              <a:ext uri="{FF2B5EF4-FFF2-40B4-BE49-F238E27FC236}">
                <a16:creationId xmlns:a16="http://schemas.microsoft.com/office/drawing/2014/main" id="{A969DC91-AD9A-4D61-966A-6C39241495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66521"/>
            <a:ext cx="12298261" cy="7611081"/>
          </a:xfrm>
          <a:prstGeom prst="rect">
            <a:avLst/>
          </a:prstGeom>
        </p:spPr>
      </p:pic>
      <p:sp>
        <p:nvSpPr>
          <p:cNvPr id="12" name="Rectangle: Rounded Corners 11">
            <a:extLst>
              <a:ext uri="{FF2B5EF4-FFF2-40B4-BE49-F238E27FC236}">
                <a16:creationId xmlns:a16="http://schemas.microsoft.com/office/drawing/2014/main" id="{413EB73F-BEE1-40F7-8655-1EF6074238A4}"/>
              </a:ext>
            </a:extLst>
          </p:cNvPr>
          <p:cNvSpPr/>
          <p:nvPr/>
        </p:nvSpPr>
        <p:spPr>
          <a:xfrm>
            <a:off x="2508306" y="2474752"/>
            <a:ext cx="7751430" cy="1710221"/>
          </a:xfrm>
          <a:prstGeom prst="round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chemeClr val="bg1">
                    <a:lumMod val="95000"/>
                  </a:schemeClr>
                </a:solidFill>
              </a:rPr>
              <a:t>Illinois Population Trend – Analysis </a:t>
            </a:r>
          </a:p>
          <a:p>
            <a:pPr algn="ctr"/>
            <a:r>
              <a:rPr lang="en-US" sz="1600" dirty="0">
                <a:solidFill>
                  <a:schemeClr val="bg1">
                    <a:lumMod val="95000"/>
                  </a:schemeClr>
                </a:solidFill>
              </a:rPr>
              <a:t>Surendiran Rangaraj - NLP Final project </a:t>
            </a:r>
          </a:p>
          <a:p>
            <a:pPr algn="ctr"/>
            <a:endParaRPr lang="en-US" dirty="0"/>
          </a:p>
        </p:txBody>
      </p:sp>
    </p:spTree>
    <p:extLst>
      <p:ext uri="{BB962C8B-B14F-4D97-AF65-F5344CB8AC3E}">
        <p14:creationId xmlns:p14="http://schemas.microsoft.com/office/powerpoint/2010/main" val="18226267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140BDAA-BDBC-4DA7-973A-87EE467958EF}"/>
              </a:ext>
            </a:extLst>
          </p:cNvPr>
          <p:cNvSpPr txBox="1"/>
          <p:nvPr/>
        </p:nvSpPr>
        <p:spPr>
          <a:xfrm>
            <a:off x="989901" y="805343"/>
            <a:ext cx="9546671" cy="707886"/>
          </a:xfrm>
          <a:prstGeom prst="rect">
            <a:avLst/>
          </a:prstGeom>
          <a:noFill/>
        </p:spPr>
        <p:txBody>
          <a:bodyPr wrap="square" rtlCol="0">
            <a:spAutoFit/>
          </a:bodyPr>
          <a:lstStyle/>
          <a:p>
            <a:r>
              <a:rPr lang="en-US" sz="4000" b="0" i="0" dirty="0">
                <a:solidFill>
                  <a:schemeClr val="bg1">
                    <a:lumMod val="95000"/>
                  </a:schemeClr>
                </a:solidFill>
                <a:effectLst/>
                <a:latin typeface="LatoWeb"/>
              </a:rPr>
              <a:t>Entity Identification – Modeling and Steps</a:t>
            </a:r>
            <a:endParaRPr lang="en-US" sz="4000" dirty="0">
              <a:solidFill>
                <a:schemeClr val="bg1">
                  <a:lumMod val="95000"/>
                </a:schemeClr>
              </a:solidFill>
            </a:endParaRPr>
          </a:p>
        </p:txBody>
      </p:sp>
      <p:pic>
        <p:nvPicPr>
          <p:cNvPr id="4" name="Picture 3">
            <a:extLst>
              <a:ext uri="{FF2B5EF4-FFF2-40B4-BE49-F238E27FC236}">
                <a16:creationId xmlns:a16="http://schemas.microsoft.com/office/drawing/2014/main" id="{168F4450-5D4E-41FE-912F-B4CBA092C148}"/>
              </a:ext>
            </a:extLst>
          </p:cNvPr>
          <p:cNvPicPr>
            <a:picLocks noChangeAspect="1"/>
          </p:cNvPicPr>
          <p:nvPr/>
        </p:nvPicPr>
        <p:blipFill>
          <a:blip r:embed="rId2"/>
          <a:stretch>
            <a:fillRect/>
          </a:stretch>
        </p:blipFill>
        <p:spPr>
          <a:xfrm>
            <a:off x="6627016" y="2273899"/>
            <a:ext cx="5493450" cy="2104927"/>
          </a:xfrm>
          <a:prstGeom prst="rect">
            <a:avLst/>
          </a:prstGeom>
        </p:spPr>
      </p:pic>
      <p:graphicFrame>
        <p:nvGraphicFramePr>
          <p:cNvPr id="10" name="Diagram 9">
            <a:extLst>
              <a:ext uri="{FF2B5EF4-FFF2-40B4-BE49-F238E27FC236}">
                <a16:creationId xmlns:a16="http://schemas.microsoft.com/office/drawing/2014/main" id="{EC011E1F-9F38-482B-A92B-86F9278B9DDE}"/>
              </a:ext>
            </a:extLst>
          </p:cNvPr>
          <p:cNvGraphicFramePr/>
          <p:nvPr>
            <p:extLst>
              <p:ext uri="{D42A27DB-BD31-4B8C-83A1-F6EECF244321}">
                <p14:modId xmlns:p14="http://schemas.microsoft.com/office/powerpoint/2010/main" val="4122630865"/>
              </p:ext>
            </p:extLst>
          </p:nvPr>
        </p:nvGraphicFramePr>
        <p:xfrm>
          <a:off x="369114" y="2273899"/>
          <a:ext cx="6023009" cy="432033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a:extLst>
              <a:ext uri="{FF2B5EF4-FFF2-40B4-BE49-F238E27FC236}">
                <a16:creationId xmlns:a16="http://schemas.microsoft.com/office/drawing/2014/main" id="{3649F341-B8D8-4038-ADD9-FA132BC0D11A}"/>
              </a:ext>
            </a:extLst>
          </p:cNvPr>
          <p:cNvPicPr>
            <a:picLocks noChangeAspect="1"/>
          </p:cNvPicPr>
          <p:nvPr/>
        </p:nvPicPr>
        <p:blipFill>
          <a:blip r:embed="rId8"/>
          <a:stretch>
            <a:fillRect/>
          </a:stretch>
        </p:blipFill>
        <p:spPr>
          <a:xfrm>
            <a:off x="6627016" y="4692386"/>
            <a:ext cx="5493450" cy="2034656"/>
          </a:xfrm>
          <a:prstGeom prst="rect">
            <a:avLst/>
          </a:prstGeom>
        </p:spPr>
      </p:pic>
      <p:sp>
        <p:nvSpPr>
          <p:cNvPr id="2" name="TextBox 1">
            <a:extLst>
              <a:ext uri="{FF2B5EF4-FFF2-40B4-BE49-F238E27FC236}">
                <a16:creationId xmlns:a16="http://schemas.microsoft.com/office/drawing/2014/main" id="{3B298BCE-123E-43AE-A134-7D323FD9B954}"/>
              </a:ext>
            </a:extLst>
          </p:cNvPr>
          <p:cNvSpPr txBox="1"/>
          <p:nvPr/>
        </p:nvSpPr>
        <p:spPr>
          <a:xfrm>
            <a:off x="8061821" y="4446165"/>
            <a:ext cx="3312631" cy="246221"/>
          </a:xfrm>
          <a:prstGeom prst="rect">
            <a:avLst/>
          </a:prstGeom>
          <a:noFill/>
        </p:spPr>
        <p:txBody>
          <a:bodyPr wrap="square" rtlCol="0">
            <a:spAutoFit/>
          </a:bodyPr>
          <a:lstStyle/>
          <a:p>
            <a:r>
              <a:rPr lang="en-US" sz="1000" dirty="0"/>
              <a:t>Regex to group similar entity names(below)</a:t>
            </a:r>
          </a:p>
        </p:txBody>
      </p:sp>
    </p:spTree>
    <p:extLst>
      <p:ext uri="{BB962C8B-B14F-4D97-AF65-F5344CB8AC3E}">
        <p14:creationId xmlns:p14="http://schemas.microsoft.com/office/powerpoint/2010/main" val="6726905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140BDAA-BDBC-4DA7-973A-87EE467958EF}"/>
              </a:ext>
            </a:extLst>
          </p:cNvPr>
          <p:cNvSpPr txBox="1"/>
          <p:nvPr/>
        </p:nvSpPr>
        <p:spPr>
          <a:xfrm>
            <a:off x="625151" y="805343"/>
            <a:ext cx="10608906" cy="707886"/>
          </a:xfrm>
          <a:prstGeom prst="rect">
            <a:avLst/>
          </a:prstGeom>
          <a:noFill/>
        </p:spPr>
        <p:txBody>
          <a:bodyPr wrap="square" rtlCol="0">
            <a:spAutoFit/>
          </a:bodyPr>
          <a:lstStyle/>
          <a:p>
            <a:r>
              <a:rPr lang="en-US" sz="4000" b="0" i="0" dirty="0">
                <a:solidFill>
                  <a:schemeClr val="bg1">
                    <a:lumMod val="95000"/>
                  </a:schemeClr>
                </a:solidFill>
                <a:effectLst/>
                <a:latin typeface="LatoWeb"/>
              </a:rPr>
              <a:t>Entity Identification – Negative Sentiment</a:t>
            </a:r>
            <a:endParaRPr lang="en-US" sz="4000" dirty="0">
              <a:solidFill>
                <a:schemeClr val="bg1">
                  <a:lumMod val="95000"/>
                </a:schemeClr>
              </a:solidFill>
            </a:endParaRPr>
          </a:p>
        </p:txBody>
      </p:sp>
      <p:pic>
        <p:nvPicPr>
          <p:cNvPr id="5" name="Picture 4">
            <a:extLst>
              <a:ext uri="{FF2B5EF4-FFF2-40B4-BE49-F238E27FC236}">
                <a16:creationId xmlns:a16="http://schemas.microsoft.com/office/drawing/2014/main" id="{D498B14E-7052-4A00-A5D8-AF196AB7D103}"/>
              </a:ext>
            </a:extLst>
          </p:cNvPr>
          <p:cNvPicPr>
            <a:picLocks noChangeAspect="1"/>
          </p:cNvPicPr>
          <p:nvPr/>
        </p:nvPicPr>
        <p:blipFill>
          <a:blip r:embed="rId2"/>
          <a:stretch>
            <a:fillRect/>
          </a:stretch>
        </p:blipFill>
        <p:spPr>
          <a:xfrm>
            <a:off x="485192" y="3640159"/>
            <a:ext cx="5610808" cy="2978164"/>
          </a:xfrm>
          <a:prstGeom prst="rect">
            <a:avLst/>
          </a:prstGeom>
        </p:spPr>
      </p:pic>
      <p:pic>
        <p:nvPicPr>
          <p:cNvPr id="7" name="Picture 6">
            <a:extLst>
              <a:ext uri="{FF2B5EF4-FFF2-40B4-BE49-F238E27FC236}">
                <a16:creationId xmlns:a16="http://schemas.microsoft.com/office/drawing/2014/main" id="{47C04844-F722-4500-B922-D2F451065B51}"/>
              </a:ext>
            </a:extLst>
          </p:cNvPr>
          <p:cNvPicPr>
            <a:picLocks noChangeAspect="1"/>
          </p:cNvPicPr>
          <p:nvPr/>
        </p:nvPicPr>
        <p:blipFill>
          <a:blip r:embed="rId3"/>
          <a:stretch>
            <a:fillRect/>
          </a:stretch>
        </p:blipFill>
        <p:spPr>
          <a:xfrm>
            <a:off x="6310605" y="3627727"/>
            <a:ext cx="5881396" cy="3038664"/>
          </a:xfrm>
          <a:prstGeom prst="rect">
            <a:avLst/>
          </a:prstGeom>
        </p:spPr>
      </p:pic>
      <p:sp>
        <p:nvSpPr>
          <p:cNvPr id="15" name="TextBox 14">
            <a:extLst>
              <a:ext uri="{FF2B5EF4-FFF2-40B4-BE49-F238E27FC236}">
                <a16:creationId xmlns:a16="http://schemas.microsoft.com/office/drawing/2014/main" id="{68468CE5-EAFB-413B-8069-1FCD7641B5D9}"/>
              </a:ext>
            </a:extLst>
          </p:cNvPr>
          <p:cNvSpPr txBox="1"/>
          <p:nvPr/>
        </p:nvSpPr>
        <p:spPr>
          <a:xfrm>
            <a:off x="625151" y="3305888"/>
            <a:ext cx="5550716" cy="246221"/>
          </a:xfrm>
          <a:prstGeom prst="rect">
            <a:avLst/>
          </a:prstGeom>
          <a:noFill/>
        </p:spPr>
        <p:txBody>
          <a:bodyPr wrap="square" rtlCol="0">
            <a:spAutoFit/>
          </a:bodyPr>
          <a:lstStyle/>
          <a:p>
            <a:r>
              <a:rPr lang="en-US" sz="1000" dirty="0"/>
              <a:t>Top Peoples from the negative sentiment articles (Topmost : JB Pritzker)</a:t>
            </a:r>
          </a:p>
        </p:txBody>
      </p:sp>
      <p:sp>
        <p:nvSpPr>
          <p:cNvPr id="19" name="TextBox 18">
            <a:extLst>
              <a:ext uri="{FF2B5EF4-FFF2-40B4-BE49-F238E27FC236}">
                <a16:creationId xmlns:a16="http://schemas.microsoft.com/office/drawing/2014/main" id="{4A586259-4198-4434-945B-92CD3AB4C99C}"/>
              </a:ext>
            </a:extLst>
          </p:cNvPr>
          <p:cNvSpPr txBox="1"/>
          <p:nvPr/>
        </p:nvSpPr>
        <p:spPr>
          <a:xfrm>
            <a:off x="6475945" y="3305889"/>
            <a:ext cx="5550716" cy="246221"/>
          </a:xfrm>
          <a:prstGeom prst="rect">
            <a:avLst/>
          </a:prstGeom>
          <a:noFill/>
        </p:spPr>
        <p:txBody>
          <a:bodyPr wrap="square" rtlCol="0">
            <a:spAutoFit/>
          </a:bodyPr>
          <a:lstStyle/>
          <a:p>
            <a:r>
              <a:rPr lang="en-US" sz="1000" dirty="0"/>
              <a:t>Top Organizations from the negative sentiment articles (Topmost : Illinois Tool Works)</a:t>
            </a:r>
          </a:p>
        </p:txBody>
      </p:sp>
      <p:graphicFrame>
        <p:nvGraphicFramePr>
          <p:cNvPr id="4" name="Diagram 3">
            <a:extLst>
              <a:ext uri="{FF2B5EF4-FFF2-40B4-BE49-F238E27FC236}">
                <a16:creationId xmlns:a16="http://schemas.microsoft.com/office/drawing/2014/main" id="{8A522617-6FF4-4DCC-88C4-12A13431FE81}"/>
              </a:ext>
            </a:extLst>
          </p:cNvPr>
          <p:cNvGraphicFramePr/>
          <p:nvPr>
            <p:extLst>
              <p:ext uri="{D42A27DB-BD31-4B8C-83A1-F6EECF244321}">
                <p14:modId xmlns:p14="http://schemas.microsoft.com/office/powerpoint/2010/main" val="1062804292"/>
              </p:ext>
            </p:extLst>
          </p:nvPr>
        </p:nvGraphicFramePr>
        <p:xfrm>
          <a:off x="625151" y="2338087"/>
          <a:ext cx="11401510" cy="78483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42488522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140BDAA-BDBC-4DA7-973A-87EE467958EF}"/>
              </a:ext>
            </a:extLst>
          </p:cNvPr>
          <p:cNvSpPr txBox="1"/>
          <p:nvPr/>
        </p:nvSpPr>
        <p:spPr>
          <a:xfrm>
            <a:off x="625151" y="805343"/>
            <a:ext cx="10608906" cy="707886"/>
          </a:xfrm>
          <a:prstGeom prst="rect">
            <a:avLst/>
          </a:prstGeom>
          <a:noFill/>
        </p:spPr>
        <p:txBody>
          <a:bodyPr wrap="square" rtlCol="0">
            <a:spAutoFit/>
          </a:bodyPr>
          <a:lstStyle/>
          <a:p>
            <a:r>
              <a:rPr lang="en-US" sz="4000" b="0" i="0" dirty="0">
                <a:solidFill>
                  <a:schemeClr val="bg1">
                    <a:lumMod val="95000"/>
                  </a:schemeClr>
                </a:solidFill>
                <a:effectLst/>
                <a:latin typeface="LatoWeb"/>
              </a:rPr>
              <a:t>Entity Identification – Positive Sentiment</a:t>
            </a:r>
            <a:endParaRPr lang="en-US" sz="4000" dirty="0">
              <a:solidFill>
                <a:schemeClr val="bg1">
                  <a:lumMod val="95000"/>
                </a:schemeClr>
              </a:solidFill>
            </a:endParaRPr>
          </a:p>
        </p:txBody>
      </p:sp>
      <p:sp>
        <p:nvSpPr>
          <p:cNvPr id="15" name="TextBox 14">
            <a:extLst>
              <a:ext uri="{FF2B5EF4-FFF2-40B4-BE49-F238E27FC236}">
                <a16:creationId xmlns:a16="http://schemas.microsoft.com/office/drawing/2014/main" id="{68468CE5-EAFB-413B-8069-1FCD7641B5D9}"/>
              </a:ext>
            </a:extLst>
          </p:cNvPr>
          <p:cNvSpPr txBox="1"/>
          <p:nvPr/>
        </p:nvSpPr>
        <p:spPr>
          <a:xfrm>
            <a:off x="775190" y="3253577"/>
            <a:ext cx="5550716" cy="246221"/>
          </a:xfrm>
          <a:prstGeom prst="rect">
            <a:avLst/>
          </a:prstGeom>
          <a:noFill/>
        </p:spPr>
        <p:txBody>
          <a:bodyPr wrap="square" rtlCol="0">
            <a:spAutoFit/>
          </a:bodyPr>
          <a:lstStyle/>
          <a:p>
            <a:r>
              <a:rPr lang="en-US" sz="1000" dirty="0"/>
              <a:t>Top Peoples from the positive sentiment articles (Topmost : JB Pritzker)</a:t>
            </a:r>
          </a:p>
        </p:txBody>
      </p:sp>
      <p:sp>
        <p:nvSpPr>
          <p:cNvPr id="19" name="TextBox 18">
            <a:extLst>
              <a:ext uri="{FF2B5EF4-FFF2-40B4-BE49-F238E27FC236}">
                <a16:creationId xmlns:a16="http://schemas.microsoft.com/office/drawing/2014/main" id="{4A586259-4198-4434-945B-92CD3AB4C99C}"/>
              </a:ext>
            </a:extLst>
          </p:cNvPr>
          <p:cNvSpPr txBox="1"/>
          <p:nvPr/>
        </p:nvSpPr>
        <p:spPr>
          <a:xfrm>
            <a:off x="6641284" y="3305889"/>
            <a:ext cx="5550716" cy="246221"/>
          </a:xfrm>
          <a:prstGeom prst="rect">
            <a:avLst/>
          </a:prstGeom>
          <a:noFill/>
        </p:spPr>
        <p:txBody>
          <a:bodyPr wrap="square" rtlCol="0">
            <a:spAutoFit/>
          </a:bodyPr>
          <a:lstStyle/>
          <a:p>
            <a:r>
              <a:rPr lang="en-US" sz="1000" dirty="0"/>
              <a:t>Top Organizations from the positive sentiment articles (Topmost : Associated Press)</a:t>
            </a:r>
          </a:p>
        </p:txBody>
      </p:sp>
      <p:pic>
        <p:nvPicPr>
          <p:cNvPr id="4" name="Picture 3">
            <a:extLst>
              <a:ext uri="{FF2B5EF4-FFF2-40B4-BE49-F238E27FC236}">
                <a16:creationId xmlns:a16="http://schemas.microsoft.com/office/drawing/2014/main" id="{12AAAEF5-7043-4FB6-96A4-AED2B89E5209}"/>
              </a:ext>
            </a:extLst>
          </p:cNvPr>
          <p:cNvPicPr>
            <a:picLocks noChangeAspect="1"/>
          </p:cNvPicPr>
          <p:nvPr/>
        </p:nvPicPr>
        <p:blipFill>
          <a:blip r:embed="rId2"/>
          <a:stretch>
            <a:fillRect/>
          </a:stretch>
        </p:blipFill>
        <p:spPr>
          <a:xfrm>
            <a:off x="6511686" y="3623664"/>
            <a:ext cx="5514975" cy="2752725"/>
          </a:xfrm>
          <a:prstGeom prst="rect">
            <a:avLst/>
          </a:prstGeom>
        </p:spPr>
      </p:pic>
      <p:pic>
        <p:nvPicPr>
          <p:cNvPr id="10" name="Picture 9">
            <a:extLst>
              <a:ext uri="{FF2B5EF4-FFF2-40B4-BE49-F238E27FC236}">
                <a16:creationId xmlns:a16="http://schemas.microsoft.com/office/drawing/2014/main" id="{A0FF1EBB-D4C9-412F-849B-955D1BDB9D5B}"/>
              </a:ext>
            </a:extLst>
          </p:cNvPr>
          <p:cNvPicPr>
            <a:picLocks noChangeAspect="1"/>
          </p:cNvPicPr>
          <p:nvPr/>
        </p:nvPicPr>
        <p:blipFill>
          <a:blip r:embed="rId3"/>
          <a:stretch>
            <a:fillRect/>
          </a:stretch>
        </p:blipFill>
        <p:spPr>
          <a:xfrm>
            <a:off x="564247" y="3603362"/>
            <a:ext cx="5670485" cy="2840139"/>
          </a:xfrm>
          <a:prstGeom prst="rect">
            <a:avLst/>
          </a:prstGeom>
        </p:spPr>
      </p:pic>
      <p:graphicFrame>
        <p:nvGraphicFramePr>
          <p:cNvPr id="7" name="Diagram 6">
            <a:extLst>
              <a:ext uri="{FF2B5EF4-FFF2-40B4-BE49-F238E27FC236}">
                <a16:creationId xmlns:a16="http://schemas.microsoft.com/office/drawing/2014/main" id="{44E3C3B4-9652-42AA-A69C-A041227BDBD1}"/>
              </a:ext>
            </a:extLst>
          </p:cNvPr>
          <p:cNvGraphicFramePr/>
          <p:nvPr>
            <p:extLst>
              <p:ext uri="{D42A27DB-BD31-4B8C-83A1-F6EECF244321}">
                <p14:modId xmlns:p14="http://schemas.microsoft.com/office/powerpoint/2010/main" val="4162418716"/>
              </p:ext>
            </p:extLst>
          </p:nvPr>
        </p:nvGraphicFramePr>
        <p:xfrm>
          <a:off x="625151" y="2338087"/>
          <a:ext cx="11401510" cy="78483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5486226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140BDAA-BDBC-4DA7-973A-87EE467958EF}"/>
              </a:ext>
            </a:extLst>
          </p:cNvPr>
          <p:cNvSpPr txBox="1"/>
          <p:nvPr/>
        </p:nvSpPr>
        <p:spPr>
          <a:xfrm>
            <a:off x="1258349" y="805343"/>
            <a:ext cx="9521504" cy="707886"/>
          </a:xfrm>
          <a:prstGeom prst="rect">
            <a:avLst/>
          </a:prstGeom>
          <a:noFill/>
        </p:spPr>
        <p:txBody>
          <a:bodyPr wrap="square" rtlCol="0">
            <a:spAutoFit/>
          </a:bodyPr>
          <a:lstStyle/>
          <a:p>
            <a:r>
              <a:rPr lang="en-US" sz="4000" b="0" i="0" dirty="0">
                <a:solidFill>
                  <a:schemeClr val="bg1">
                    <a:lumMod val="95000"/>
                  </a:schemeClr>
                </a:solidFill>
                <a:effectLst/>
                <a:latin typeface="LatoWeb"/>
              </a:rPr>
              <a:t>Targeted (entity) sentiment identification</a:t>
            </a:r>
            <a:endParaRPr lang="en-US" sz="4000" dirty="0">
              <a:solidFill>
                <a:schemeClr val="bg1">
                  <a:lumMod val="95000"/>
                </a:schemeClr>
              </a:solidFill>
            </a:endParaRPr>
          </a:p>
        </p:txBody>
      </p:sp>
      <p:pic>
        <p:nvPicPr>
          <p:cNvPr id="6" name="Picture 5">
            <a:extLst>
              <a:ext uri="{FF2B5EF4-FFF2-40B4-BE49-F238E27FC236}">
                <a16:creationId xmlns:a16="http://schemas.microsoft.com/office/drawing/2014/main" id="{8DB6AF8F-8FE5-4665-B606-C704EE6C5961}"/>
              </a:ext>
            </a:extLst>
          </p:cNvPr>
          <p:cNvPicPr>
            <a:picLocks noChangeAspect="1"/>
          </p:cNvPicPr>
          <p:nvPr/>
        </p:nvPicPr>
        <p:blipFill>
          <a:blip r:embed="rId2"/>
          <a:stretch>
            <a:fillRect/>
          </a:stretch>
        </p:blipFill>
        <p:spPr>
          <a:xfrm>
            <a:off x="6633123" y="3226937"/>
            <a:ext cx="5319810" cy="3135086"/>
          </a:xfrm>
          <a:prstGeom prst="rect">
            <a:avLst/>
          </a:prstGeom>
        </p:spPr>
      </p:pic>
      <p:pic>
        <p:nvPicPr>
          <p:cNvPr id="10" name="Picture 9">
            <a:extLst>
              <a:ext uri="{FF2B5EF4-FFF2-40B4-BE49-F238E27FC236}">
                <a16:creationId xmlns:a16="http://schemas.microsoft.com/office/drawing/2014/main" id="{80CD9EB6-63C9-47B8-BA6D-517D9CAD6CE3}"/>
              </a:ext>
            </a:extLst>
          </p:cNvPr>
          <p:cNvPicPr>
            <a:picLocks noChangeAspect="1"/>
          </p:cNvPicPr>
          <p:nvPr/>
        </p:nvPicPr>
        <p:blipFill>
          <a:blip r:embed="rId3"/>
          <a:stretch>
            <a:fillRect/>
          </a:stretch>
        </p:blipFill>
        <p:spPr>
          <a:xfrm>
            <a:off x="452834" y="3226937"/>
            <a:ext cx="5735313" cy="3228392"/>
          </a:xfrm>
          <a:prstGeom prst="rect">
            <a:avLst/>
          </a:prstGeom>
        </p:spPr>
      </p:pic>
      <p:sp>
        <p:nvSpPr>
          <p:cNvPr id="2" name="TextBox 1">
            <a:extLst>
              <a:ext uri="{FF2B5EF4-FFF2-40B4-BE49-F238E27FC236}">
                <a16:creationId xmlns:a16="http://schemas.microsoft.com/office/drawing/2014/main" id="{7A368395-5496-41A0-BFF7-96C64A02B455}"/>
              </a:ext>
            </a:extLst>
          </p:cNvPr>
          <p:cNvSpPr txBox="1"/>
          <p:nvPr/>
        </p:nvSpPr>
        <p:spPr>
          <a:xfrm>
            <a:off x="721453" y="2424418"/>
            <a:ext cx="5374547" cy="646331"/>
          </a:xfrm>
          <a:prstGeom prst="rect">
            <a:avLst/>
          </a:prstGeom>
          <a:noFill/>
        </p:spPr>
        <p:txBody>
          <a:bodyPr wrap="square" rtlCol="0">
            <a:spAutoFit/>
          </a:bodyPr>
          <a:lstStyle/>
          <a:p>
            <a:r>
              <a:rPr lang="en-US" dirty="0"/>
              <a:t>Pritzker sentiments over time with more negative articles over covid restrictions</a:t>
            </a:r>
          </a:p>
        </p:txBody>
      </p:sp>
      <p:sp>
        <p:nvSpPr>
          <p:cNvPr id="7" name="TextBox 6">
            <a:extLst>
              <a:ext uri="{FF2B5EF4-FFF2-40B4-BE49-F238E27FC236}">
                <a16:creationId xmlns:a16="http://schemas.microsoft.com/office/drawing/2014/main" id="{4B6F3615-2360-4725-8EF6-F847283800C4}"/>
              </a:ext>
            </a:extLst>
          </p:cNvPr>
          <p:cNvSpPr txBox="1"/>
          <p:nvPr/>
        </p:nvSpPr>
        <p:spPr>
          <a:xfrm>
            <a:off x="6737757" y="2413639"/>
            <a:ext cx="5374547" cy="646331"/>
          </a:xfrm>
          <a:prstGeom prst="rect">
            <a:avLst/>
          </a:prstGeom>
          <a:noFill/>
        </p:spPr>
        <p:txBody>
          <a:bodyPr wrap="square" rtlCol="0">
            <a:spAutoFit/>
          </a:bodyPr>
          <a:lstStyle/>
          <a:p>
            <a:r>
              <a:rPr lang="en-US" dirty="0"/>
              <a:t>Chicago Police department with heavily skewed on the negative side</a:t>
            </a:r>
          </a:p>
        </p:txBody>
      </p:sp>
    </p:spTree>
    <p:extLst>
      <p:ext uri="{BB962C8B-B14F-4D97-AF65-F5344CB8AC3E}">
        <p14:creationId xmlns:p14="http://schemas.microsoft.com/office/powerpoint/2010/main" val="37534031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91000"/>
                <a:satMod val="164000"/>
                <a:lumMod val="74000"/>
              </a:schemeClr>
              <a:schemeClr val="bg2">
                <a:hueMod val="124000"/>
                <a:satMod val="140000"/>
                <a:lumMod val="142000"/>
              </a:schemeClr>
            </a:duotone>
          </a:blip>
          <a:stretch/>
        </a:blip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93E10248-AF0E-477D-B4D2-47C02CE4E35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1" name="Rectangle 10">
              <a:extLst>
                <a:ext uri="{FF2B5EF4-FFF2-40B4-BE49-F238E27FC236}">
                  <a16:creationId xmlns:a16="http://schemas.microsoft.com/office/drawing/2014/main" id="{533010C2-2DA5-460F-A40C-5317F567A0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Freeform 5">
              <a:extLst>
                <a:ext uri="{FF2B5EF4-FFF2-40B4-BE49-F238E27FC236}">
                  <a16:creationId xmlns:a16="http://schemas.microsoft.com/office/drawing/2014/main" id="{17CB0634-F963-4EC9-A6F6-8EA46BD1F10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4" name="Rectangle 13">
            <a:extLst>
              <a:ext uri="{FF2B5EF4-FFF2-40B4-BE49-F238E27FC236}">
                <a16:creationId xmlns:a16="http://schemas.microsoft.com/office/drawing/2014/main" id="{73C0A186-7444-4460-9C37-532E7671E9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useBgFill="1">
        <p:nvSpPr>
          <p:cNvPr id="16" name="Rectangle 15">
            <a:extLst>
              <a:ext uri="{FF2B5EF4-FFF2-40B4-BE49-F238E27FC236}">
                <a16:creationId xmlns:a16="http://schemas.microsoft.com/office/drawing/2014/main" id="{02E8BD2A-4014-4DC6-A228-4ECE6A0AA6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8" name="Rectangle 17">
            <a:extLst>
              <a:ext uri="{FF2B5EF4-FFF2-40B4-BE49-F238E27FC236}">
                <a16:creationId xmlns:a16="http://schemas.microsoft.com/office/drawing/2014/main" id="{3896CA42-3323-41E5-B809-CD790B2AA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0" name="Freeform 5">
            <a:extLst>
              <a:ext uri="{FF2B5EF4-FFF2-40B4-BE49-F238E27FC236}">
                <a16:creationId xmlns:a16="http://schemas.microsoft.com/office/drawing/2014/main" id="{EA2FE539-0B6F-4FAE-A391-B46476F46C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tx1">
              <a:alpha val="20000"/>
            </a:schemeClr>
          </a:solidFill>
          <a:ln>
            <a:noFill/>
          </a:ln>
        </p:spPr>
      </p:sp>
      <p:sp>
        <p:nvSpPr>
          <p:cNvPr id="22" name="Freeform: Shape 21">
            <a:extLst>
              <a:ext uri="{FF2B5EF4-FFF2-40B4-BE49-F238E27FC236}">
                <a16:creationId xmlns:a16="http://schemas.microsoft.com/office/drawing/2014/main" id="{BD5A14FB-50A2-4964-8B07-EE40D1CE0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171964" y="-140866"/>
            <a:ext cx="6053670" cy="7139732"/>
          </a:xfrm>
          <a:custGeom>
            <a:avLst/>
            <a:gdLst>
              <a:gd name="connsiteX0" fmla="*/ 6053670 w 6053670"/>
              <a:gd name="connsiteY0" fmla="*/ 1098 h 7139732"/>
              <a:gd name="connsiteX1" fmla="*/ 6053670 w 6053670"/>
              <a:gd name="connsiteY1" fmla="*/ 1084479 h 7139732"/>
              <a:gd name="connsiteX2" fmla="*/ 6053670 w 6053670"/>
              <a:gd name="connsiteY2" fmla="*/ 1254558 h 7139732"/>
              <a:gd name="connsiteX3" fmla="*/ 6053670 w 6053670"/>
              <a:gd name="connsiteY3" fmla="*/ 7139732 h 7139732"/>
              <a:gd name="connsiteX4" fmla="*/ 0 w 6053670"/>
              <a:gd name="connsiteY4" fmla="*/ 7139732 h 7139732"/>
              <a:gd name="connsiteX5" fmla="*/ 0 w 6053670"/>
              <a:gd name="connsiteY5" fmla="*/ 1249853 h 7139732"/>
              <a:gd name="connsiteX6" fmla="*/ 0 w 6053670"/>
              <a:gd name="connsiteY6" fmla="*/ 1084479 h 7139732"/>
              <a:gd name="connsiteX7" fmla="*/ 0 w 6053670"/>
              <a:gd name="connsiteY7" fmla="*/ 0 h 7139732"/>
              <a:gd name="connsiteX8" fmla="*/ 35717 w 6053670"/>
              <a:gd name="connsiteY8" fmla="*/ 5488 h 7139732"/>
              <a:gd name="connsiteX9" fmla="*/ 140445 w 6053670"/>
              <a:gd name="connsiteY9" fmla="*/ 21641 h 7139732"/>
              <a:gd name="connsiteX10" fmla="*/ 216722 w 6053670"/>
              <a:gd name="connsiteY10" fmla="*/ 32932 h 7139732"/>
              <a:gd name="connsiteX11" fmla="*/ 307527 w 6053670"/>
              <a:gd name="connsiteY11" fmla="*/ 44850 h 7139732"/>
              <a:gd name="connsiteX12" fmla="*/ 415282 w 6053670"/>
              <a:gd name="connsiteY12" fmla="*/ 59121 h 7139732"/>
              <a:gd name="connsiteX13" fmla="*/ 534539 w 6053670"/>
              <a:gd name="connsiteY13" fmla="*/ 74175 h 7139732"/>
              <a:gd name="connsiteX14" fmla="*/ 668931 w 6053670"/>
              <a:gd name="connsiteY14" fmla="*/ 90014 h 7139732"/>
              <a:gd name="connsiteX15" fmla="*/ 815430 w 6053670"/>
              <a:gd name="connsiteY15" fmla="*/ 106794 h 7139732"/>
              <a:gd name="connsiteX16" fmla="*/ 974641 w 6053670"/>
              <a:gd name="connsiteY16" fmla="*/ 123574 h 7139732"/>
              <a:gd name="connsiteX17" fmla="*/ 1144144 w 6053670"/>
              <a:gd name="connsiteY17" fmla="*/ 140667 h 7139732"/>
              <a:gd name="connsiteX18" fmla="*/ 1326965 w 6053670"/>
              <a:gd name="connsiteY18" fmla="*/ 156506 h 7139732"/>
              <a:gd name="connsiteX19" fmla="*/ 1518261 w 6053670"/>
              <a:gd name="connsiteY19" fmla="*/ 171717 h 7139732"/>
              <a:gd name="connsiteX20" fmla="*/ 1720453 w 6053670"/>
              <a:gd name="connsiteY20" fmla="*/ 185518 h 7139732"/>
              <a:gd name="connsiteX21" fmla="*/ 1931121 w 6053670"/>
              <a:gd name="connsiteY21" fmla="*/ 198690 h 7139732"/>
              <a:gd name="connsiteX22" fmla="*/ 2150869 w 6053670"/>
              <a:gd name="connsiteY22" fmla="*/ 211079 h 7139732"/>
              <a:gd name="connsiteX23" fmla="*/ 2263467 w 6053670"/>
              <a:gd name="connsiteY23" fmla="*/ 215470 h 7139732"/>
              <a:gd name="connsiteX24" fmla="*/ 2378487 w 6053670"/>
              <a:gd name="connsiteY24" fmla="*/ 220332 h 7139732"/>
              <a:gd name="connsiteX25" fmla="*/ 2495323 w 6053670"/>
              <a:gd name="connsiteY25" fmla="*/ 224879 h 7139732"/>
              <a:gd name="connsiteX26" fmla="*/ 2612764 w 6053670"/>
              <a:gd name="connsiteY26" fmla="*/ 227859 h 7139732"/>
              <a:gd name="connsiteX27" fmla="*/ 2732627 w 6053670"/>
              <a:gd name="connsiteY27" fmla="*/ 230525 h 7139732"/>
              <a:gd name="connsiteX28" fmla="*/ 2853700 w 6053670"/>
              <a:gd name="connsiteY28" fmla="*/ 233348 h 7139732"/>
              <a:gd name="connsiteX29" fmla="*/ 2977195 w 6053670"/>
              <a:gd name="connsiteY29" fmla="*/ 235229 h 7139732"/>
              <a:gd name="connsiteX30" fmla="*/ 3101901 w 6053670"/>
              <a:gd name="connsiteY30" fmla="*/ 235229 h 7139732"/>
              <a:gd name="connsiteX31" fmla="*/ 3227817 w 6053670"/>
              <a:gd name="connsiteY31" fmla="*/ 236170 h 7139732"/>
              <a:gd name="connsiteX32" fmla="*/ 3354944 w 6053670"/>
              <a:gd name="connsiteY32" fmla="*/ 235229 h 7139732"/>
              <a:gd name="connsiteX33" fmla="*/ 3483887 w 6053670"/>
              <a:gd name="connsiteY33" fmla="*/ 233348 h 7139732"/>
              <a:gd name="connsiteX34" fmla="*/ 3612830 w 6053670"/>
              <a:gd name="connsiteY34" fmla="*/ 231623 h 7139732"/>
              <a:gd name="connsiteX35" fmla="*/ 3743590 w 6053670"/>
              <a:gd name="connsiteY35" fmla="*/ 227859 h 7139732"/>
              <a:gd name="connsiteX36" fmla="*/ 3875560 w 6053670"/>
              <a:gd name="connsiteY36" fmla="*/ 223938 h 7139732"/>
              <a:gd name="connsiteX37" fmla="*/ 4007530 w 6053670"/>
              <a:gd name="connsiteY37" fmla="*/ 219391 h 7139732"/>
              <a:gd name="connsiteX38" fmla="*/ 4140710 w 6053670"/>
              <a:gd name="connsiteY38" fmla="*/ 212961 h 7139732"/>
              <a:gd name="connsiteX39" fmla="*/ 4275102 w 6053670"/>
              <a:gd name="connsiteY39" fmla="*/ 205277 h 7139732"/>
              <a:gd name="connsiteX40" fmla="*/ 4410098 w 6053670"/>
              <a:gd name="connsiteY40" fmla="*/ 197907 h 7139732"/>
              <a:gd name="connsiteX41" fmla="*/ 4545096 w 6053670"/>
              <a:gd name="connsiteY41" fmla="*/ 188498 h 7139732"/>
              <a:gd name="connsiteX42" fmla="*/ 4681909 w 6053670"/>
              <a:gd name="connsiteY42" fmla="*/ 177207 h 7139732"/>
              <a:gd name="connsiteX43" fmla="*/ 4816905 w 6053670"/>
              <a:gd name="connsiteY43" fmla="*/ 165916 h 7139732"/>
              <a:gd name="connsiteX44" fmla="*/ 4954323 w 6053670"/>
              <a:gd name="connsiteY44" fmla="*/ 152899 h 7139732"/>
              <a:gd name="connsiteX45" fmla="*/ 5092347 w 6053670"/>
              <a:gd name="connsiteY45" fmla="*/ 138629 h 7139732"/>
              <a:gd name="connsiteX46" fmla="*/ 5228555 w 6053670"/>
              <a:gd name="connsiteY46" fmla="*/ 123574 h 7139732"/>
              <a:gd name="connsiteX47" fmla="*/ 5366578 w 6053670"/>
              <a:gd name="connsiteY47" fmla="*/ 106010 h 7139732"/>
              <a:gd name="connsiteX48" fmla="*/ 5503997 w 6053670"/>
              <a:gd name="connsiteY48" fmla="*/ 87192 h 7139732"/>
              <a:gd name="connsiteX49" fmla="*/ 5642020 w 6053670"/>
              <a:gd name="connsiteY49" fmla="*/ 68530 h 7139732"/>
              <a:gd name="connsiteX50" fmla="*/ 5779438 w 6053670"/>
              <a:gd name="connsiteY50" fmla="*/ 46733 h 7139732"/>
              <a:gd name="connsiteX51" fmla="*/ 5916251 w 6053670"/>
              <a:gd name="connsiteY51" fmla="*/ 24464 h 7139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053670" h="7139732">
                <a:moveTo>
                  <a:pt x="6053670" y="1098"/>
                </a:moveTo>
                <a:lnTo>
                  <a:pt x="6053670" y="1084479"/>
                </a:lnTo>
                <a:lnTo>
                  <a:pt x="6053670" y="1254558"/>
                </a:lnTo>
                <a:lnTo>
                  <a:pt x="6053670" y="7139732"/>
                </a:lnTo>
                <a:lnTo>
                  <a:pt x="0" y="7139732"/>
                </a:lnTo>
                <a:lnTo>
                  <a:pt x="0" y="1249853"/>
                </a:lnTo>
                <a:lnTo>
                  <a:pt x="0" y="1084479"/>
                </a:lnTo>
                <a:lnTo>
                  <a:pt x="0" y="0"/>
                </a:lnTo>
                <a:lnTo>
                  <a:pt x="35717" y="5488"/>
                </a:lnTo>
                <a:lnTo>
                  <a:pt x="140445" y="21641"/>
                </a:lnTo>
                <a:lnTo>
                  <a:pt x="216722" y="32932"/>
                </a:lnTo>
                <a:lnTo>
                  <a:pt x="307527" y="44850"/>
                </a:lnTo>
                <a:lnTo>
                  <a:pt x="415282" y="59121"/>
                </a:lnTo>
                <a:lnTo>
                  <a:pt x="534539" y="74175"/>
                </a:lnTo>
                <a:lnTo>
                  <a:pt x="668931" y="90014"/>
                </a:lnTo>
                <a:lnTo>
                  <a:pt x="815430" y="106794"/>
                </a:lnTo>
                <a:lnTo>
                  <a:pt x="974641" y="123574"/>
                </a:lnTo>
                <a:lnTo>
                  <a:pt x="1144144" y="140667"/>
                </a:lnTo>
                <a:lnTo>
                  <a:pt x="1326965" y="156506"/>
                </a:lnTo>
                <a:lnTo>
                  <a:pt x="1518261" y="171717"/>
                </a:lnTo>
                <a:lnTo>
                  <a:pt x="1720453" y="185518"/>
                </a:lnTo>
                <a:lnTo>
                  <a:pt x="1931121" y="198690"/>
                </a:lnTo>
                <a:lnTo>
                  <a:pt x="2150869" y="211079"/>
                </a:lnTo>
                <a:lnTo>
                  <a:pt x="2263467" y="215470"/>
                </a:lnTo>
                <a:lnTo>
                  <a:pt x="2378487" y="220332"/>
                </a:lnTo>
                <a:lnTo>
                  <a:pt x="2495323" y="224879"/>
                </a:lnTo>
                <a:lnTo>
                  <a:pt x="2612764" y="227859"/>
                </a:lnTo>
                <a:lnTo>
                  <a:pt x="2732627" y="230525"/>
                </a:lnTo>
                <a:lnTo>
                  <a:pt x="2853700" y="233348"/>
                </a:lnTo>
                <a:lnTo>
                  <a:pt x="2977195" y="235229"/>
                </a:lnTo>
                <a:lnTo>
                  <a:pt x="3101901" y="235229"/>
                </a:lnTo>
                <a:lnTo>
                  <a:pt x="3227817" y="236170"/>
                </a:lnTo>
                <a:lnTo>
                  <a:pt x="3354944" y="235229"/>
                </a:lnTo>
                <a:lnTo>
                  <a:pt x="3483887" y="233348"/>
                </a:lnTo>
                <a:lnTo>
                  <a:pt x="3612830" y="231623"/>
                </a:lnTo>
                <a:lnTo>
                  <a:pt x="3743590" y="227859"/>
                </a:lnTo>
                <a:lnTo>
                  <a:pt x="3875560" y="223938"/>
                </a:lnTo>
                <a:lnTo>
                  <a:pt x="4007530" y="219391"/>
                </a:lnTo>
                <a:lnTo>
                  <a:pt x="4140710" y="212961"/>
                </a:lnTo>
                <a:lnTo>
                  <a:pt x="4275102" y="205277"/>
                </a:lnTo>
                <a:lnTo>
                  <a:pt x="4410098" y="197907"/>
                </a:lnTo>
                <a:lnTo>
                  <a:pt x="4545096" y="188498"/>
                </a:lnTo>
                <a:lnTo>
                  <a:pt x="4681909" y="177207"/>
                </a:lnTo>
                <a:lnTo>
                  <a:pt x="4816905" y="165916"/>
                </a:lnTo>
                <a:lnTo>
                  <a:pt x="4954323" y="152899"/>
                </a:lnTo>
                <a:lnTo>
                  <a:pt x="5092347" y="138629"/>
                </a:lnTo>
                <a:lnTo>
                  <a:pt x="5228555" y="123574"/>
                </a:lnTo>
                <a:lnTo>
                  <a:pt x="5366578" y="106010"/>
                </a:lnTo>
                <a:lnTo>
                  <a:pt x="5503997" y="87192"/>
                </a:lnTo>
                <a:lnTo>
                  <a:pt x="5642020" y="68530"/>
                </a:lnTo>
                <a:lnTo>
                  <a:pt x="5779438" y="46733"/>
                </a:lnTo>
                <a:lnTo>
                  <a:pt x="5916251" y="24464"/>
                </a:lnTo>
                <a:close/>
              </a:path>
            </a:pathLst>
          </a:custGeom>
          <a:solidFill>
            <a:schemeClr val="tx1"/>
          </a:solidFill>
          <a:ln>
            <a:noFill/>
          </a:ln>
        </p:spPr>
      </p:sp>
      <p:sp>
        <p:nvSpPr>
          <p:cNvPr id="24" name="Freeform 5">
            <a:extLst>
              <a:ext uri="{FF2B5EF4-FFF2-40B4-BE49-F238E27FC236}">
                <a16:creationId xmlns:a16="http://schemas.microsoft.com/office/drawing/2014/main" id="{FD63331C-DD2E-43D8-9511-B44EC057D7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sp>
      <p:sp>
        <p:nvSpPr>
          <p:cNvPr id="5" name="TextBox 4">
            <a:extLst>
              <a:ext uri="{FF2B5EF4-FFF2-40B4-BE49-F238E27FC236}">
                <a16:creationId xmlns:a16="http://schemas.microsoft.com/office/drawing/2014/main" id="{EA2FEC0B-DD2A-417B-97A5-21653D871299}"/>
              </a:ext>
            </a:extLst>
          </p:cNvPr>
          <p:cNvSpPr txBox="1"/>
          <p:nvPr/>
        </p:nvSpPr>
        <p:spPr>
          <a:xfrm>
            <a:off x="423335" y="320879"/>
            <a:ext cx="4597676" cy="3108120"/>
          </a:xfrm>
          <a:prstGeom prst="rect">
            <a:avLst/>
          </a:prstGeom>
        </p:spPr>
        <p:txBody>
          <a:bodyPr vert="horz" lIns="91440" tIns="45720" rIns="91440" bIns="45720" rtlCol="0" anchor="ctr">
            <a:normAutofit/>
          </a:bodyPr>
          <a:lstStyle/>
          <a:p>
            <a:pPr algn="ctr"/>
            <a:r>
              <a:rPr lang="en-US" sz="3600" dirty="0">
                <a:solidFill>
                  <a:srgbClr val="EBEBEB"/>
                </a:solidFill>
              </a:rPr>
              <a:t>Actionable recommendations </a:t>
            </a:r>
            <a:endParaRPr lang="en-US" sz="3600" dirty="0"/>
          </a:p>
        </p:txBody>
      </p:sp>
      <p:pic>
        <p:nvPicPr>
          <p:cNvPr id="13" name="Picture 12" descr="A tall building with many windows&#10;&#10;Description automatically generated with low confidence">
            <a:extLst>
              <a:ext uri="{FF2B5EF4-FFF2-40B4-BE49-F238E27FC236}">
                <a16:creationId xmlns:a16="http://schemas.microsoft.com/office/drawing/2014/main" id="{56E6FDAD-5F62-4B89-A307-3DCADD964F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82473" y="1873767"/>
            <a:ext cx="2565190" cy="4566962"/>
          </a:xfrm>
          <a:prstGeom prst="rect">
            <a:avLst/>
          </a:prstGeom>
        </p:spPr>
      </p:pic>
      <p:pic>
        <p:nvPicPr>
          <p:cNvPr id="3" name="Picture 2">
            <a:extLst>
              <a:ext uri="{FF2B5EF4-FFF2-40B4-BE49-F238E27FC236}">
                <a16:creationId xmlns:a16="http://schemas.microsoft.com/office/drawing/2014/main" id="{43D0CFFC-082C-4D31-89D2-CD873DE550AD}"/>
              </a:ext>
            </a:extLst>
          </p:cNvPr>
          <p:cNvPicPr>
            <a:picLocks noChangeAspect="1"/>
          </p:cNvPicPr>
          <p:nvPr/>
        </p:nvPicPr>
        <p:blipFill>
          <a:blip r:embed="rId4"/>
          <a:stretch>
            <a:fillRect/>
          </a:stretch>
        </p:blipFill>
        <p:spPr>
          <a:xfrm>
            <a:off x="8481270" y="4641979"/>
            <a:ext cx="3679430" cy="1945434"/>
          </a:xfrm>
          <a:prstGeom prst="rect">
            <a:avLst/>
          </a:prstGeom>
        </p:spPr>
      </p:pic>
      <p:pic>
        <p:nvPicPr>
          <p:cNvPr id="8" name="Picture 7">
            <a:extLst>
              <a:ext uri="{FF2B5EF4-FFF2-40B4-BE49-F238E27FC236}">
                <a16:creationId xmlns:a16="http://schemas.microsoft.com/office/drawing/2014/main" id="{8DE3413C-3577-44C8-9D14-8B467A14A4D5}"/>
              </a:ext>
            </a:extLst>
          </p:cNvPr>
          <p:cNvPicPr>
            <a:picLocks noChangeAspect="1"/>
          </p:cNvPicPr>
          <p:nvPr/>
        </p:nvPicPr>
        <p:blipFill>
          <a:blip r:embed="rId5"/>
          <a:stretch>
            <a:fillRect/>
          </a:stretch>
        </p:blipFill>
        <p:spPr>
          <a:xfrm>
            <a:off x="5001994" y="4633325"/>
            <a:ext cx="3383518" cy="1954088"/>
          </a:xfrm>
          <a:prstGeom prst="rect">
            <a:avLst/>
          </a:prstGeom>
        </p:spPr>
      </p:pic>
      <p:sp>
        <p:nvSpPr>
          <p:cNvPr id="9" name="TextBox 8">
            <a:extLst>
              <a:ext uri="{FF2B5EF4-FFF2-40B4-BE49-F238E27FC236}">
                <a16:creationId xmlns:a16="http://schemas.microsoft.com/office/drawing/2014/main" id="{E656F734-0343-466E-8D4A-D253BA9D2E0F}"/>
              </a:ext>
            </a:extLst>
          </p:cNvPr>
          <p:cNvSpPr txBox="1"/>
          <p:nvPr/>
        </p:nvSpPr>
        <p:spPr>
          <a:xfrm>
            <a:off x="5055415" y="6584873"/>
            <a:ext cx="3276676" cy="246221"/>
          </a:xfrm>
          <a:prstGeom prst="rect">
            <a:avLst/>
          </a:prstGeom>
          <a:noFill/>
        </p:spPr>
        <p:txBody>
          <a:bodyPr wrap="square" rtlCol="0">
            <a:spAutoFit/>
          </a:bodyPr>
          <a:lstStyle/>
          <a:p>
            <a:r>
              <a:rPr lang="en-US" sz="1000" dirty="0">
                <a:solidFill>
                  <a:schemeClr val="bg1"/>
                </a:solidFill>
              </a:rPr>
              <a:t>Keywords from the articles related to exodus</a:t>
            </a:r>
          </a:p>
        </p:txBody>
      </p:sp>
      <p:sp>
        <p:nvSpPr>
          <p:cNvPr id="21" name="TextBox 20">
            <a:extLst>
              <a:ext uri="{FF2B5EF4-FFF2-40B4-BE49-F238E27FC236}">
                <a16:creationId xmlns:a16="http://schemas.microsoft.com/office/drawing/2014/main" id="{EFB4E59C-E7B2-4522-88DF-A6DB97A0316F}"/>
              </a:ext>
            </a:extLst>
          </p:cNvPr>
          <p:cNvSpPr txBox="1"/>
          <p:nvPr/>
        </p:nvSpPr>
        <p:spPr>
          <a:xfrm>
            <a:off x="8491989" y="6584873"/>
            <a:ext cx="3571380" cy="246221"/>
          </a:xfrm>
          <a:prstGeom prst="rect">
            <a:avLst/>
          </a:prstGeom>
          <a:noFill/>
        </p:spPr>
        <p:txBody>
          <a:bodyPr wrap="square" rtlCol="0">
            <a:spAutoFit/>
          </a:bodyPr>
          <a:lstStyle/>
          <a:p>
            <a:r>
              <a:rPr lang="en-US" sz="1000" dirty="0">
                <a:solidFill>
                  <a:schemeClr val="bg1"/>
                </a:solidFill>
              </a:rPr>
              <a:t>Keywords from the topics related to income and tax</a:t>
            </a:r>
          </a:p>
        </p:txBody>
      </p:sp>
      <p:sp>
        <p:nvSpPr>
          <p:cNvPr id="15" name="TextBox 14">
            <a:extLst>
              <a:ext uri="{FF2B5EF4-FFF2-40B4-BE49-F238E27FC236}">
                <a16:creationId xmlns:a16="http://schemas.microsoft.com/office/drawing/2014/main" id="{5D2E3DBC-A3C1-4C6B-AD1A-B0D40CFC4ABB}"/>
              </a:ext>
            </a:extLst>
          </p:cNvPr>
          <p:cNvSpPr txBox="1"/>
          <p:nvPr/>
        </p:nvSpPr>
        <p:spPr>
          <a:xfrm>
            <a:off x="5111660" y="357525"/>
            <a:ext cx="7049040" cy="292388"/>
          </a:xfrm>
          <a:prstGeom prst="rect">
            <a:avLst/>
          </a:prstGeom>
          <a:noFill/>
        </p:spPr>
        <p:txBody>
          <a:bodyPr wrap="square" rtlCol="0">
            <a:spAutoFit/>
          </a:bodyPr>
          <a:lstStyle/>
          <a:p>
            <a:pPr algn="just"/>
            <a:r>
              <a:rPr lang="en-US" sz="1300" dirty="0">
                <a:solidFill>
                  <a:schemeClr val="bg1"/>
                </a:solidFill>
              </a:rPr>
              <a:t>Based on the research , recommend below actions to reverse the population trend.</a:t>
            </a:r>
          </a:p>
        </p:txBody>
      </p:sp>
      <p:graphicFrame>
        <p:nvGraphicFramePr>
          <p:cNvPr id="23" name="Diagram 22">
            <a:extLst>
              <a:ext uri="{FF2B5EF4-FFF2-40B4-BE49-F238E27FC236}">
                <a16:creationId xmlns:a16="http://schemas.microsoft.com/office/drawing/2014/main" id="{6F73DD08-FC0E-4E1B-B1CD-8895B3787AC8}"/>
              </a:ext>
            </a:extLst>
          </p:cNvPr>
          <p:cNvGraphicFramePr/>
          <p:nvPr>
            <p:extLst>
              <p:ext uri="{D42A27DB-BD31-4B8C-83A1-F6EECF244321}">
                <p14:modId xmlns:p14="http://schemas.microsoft.com/office/powerpoint/2010/main" val="534898100"/>
              </p:ext>
            </p:extLst>
          </p:nvPr>
        </p:nvGraphicFramePr>
        <p:xfrm>
          <a:off x="5225997" y="698938"/>
          <a:ext cx="6754335" cy="2730061"/>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19" name="TextBox 18">
            <a:extLst>
              <a:ext uri="{FF2B5EF4-FFF2-40B4-BE49-F238E27FC236}">
                <a16:creationId xmlns:a16="http://schemas.microsoft.com/office/drawing/2014/main" id="{BD5786AD-4496-4DB6-92E0-A9224C94E1ED}"/>
              </a:ext>
            </a:extLst>
          </p:cNvPr>
          <p:cNvSpPr txBox="1"/>
          <p:nvPr/>
        </p:nvSpPr>
        <p:spPr>
          <a:xfrm>
            <a:off x="5156411" y="3463170"/>
            <a:ext cx="6754335" cy="1323439"/>
          </a:xfrm>
          <a:prstGeom prst="rect">
            <a:avLst/>
          </a:prstGeom>
          <a:noFill/>
        </p:spPr>
        <p:txBody>
          <a:bodyPr wrap="square" rtlCol="0">
            <a:spAutoFit/>
          </a:bodyPr>
          <a:lstStyle/>
          <a:p>
            <a:pPr algn="just"/>
            <a:r>
              <a:rPr lang="en-US" sz="1300" dirty="0">
                <a:solidFill>
                  <a:schemeClr val="bg1"/>
                </a:solidFill>
              </a:rPr>
              <a:t>With the infrastructure and technological advancements, Chicago can become a hot spot . </a:t>
            </a:r>
          </a:p>
          <a:p>
            <a:pPr algn="just"/>
            <a:r>
              <a:rPr lang="en-US" sz="1300" b="1" dirty="0">
                <a:solidFill>
                  <a:schemeClr val="bg1"/>
                </a:solidFill>
              </a:rPr>
              <a:t>Chicago must persuade businesses big and small to set root in job-starved neighborhoods on the South and West sides, where the loss of African-American population endangers the health and future of those communities.</a:t>
            </a:r>
          </a:p>
          <a:p>
            <a:endParaRPr lang="en-US" sz="1500" dirty="0"/>
          </a:p>
        </p:txBody>
      </p:sp>
    </p:spTree>
    <p:extLst>
      <p:ext uri="{BB962C8B-B14F-4D97-AF65-F5344CB8AC3E}">
        <p14:creationId xmlns:p14="http://schemas.microsoft.com/office/powerpoint/2010/main" val="313855427"/>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91000"/>
                <a:satMod val="164000"/>
                <a:lumMod val="74000"/>
              </a:schemeClr>
              <a:schemeClr val="bg2">
                <a:hueMod val="124000"/>
                <a:satMod val="140000"/>
                <a:lumMod val="142000"/>
              </a:schemeClr>
            </a:duotone>
          </a:blip>
          <a:stretch/>
        </a:blip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93E10248-AF0E-477D-B4D2-47C02CE4E35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1" name="Rectangle 10">
              <a:extLst>
                <a:ext uri="{FF2B5EF4-FFF2-40B4-BE49-F238E27FC236}">
                  <a16:creationId xmlns:a16="http://schemas.microsoft.com/office/drawing/2014/main" id="{533010C2-2DA5-460F-A40C-5317F567A0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Freeform 5">
              <a:extLst>
                <a:ext uri="{FF2B5EF4-FFF2-40B4-BE49-F238E27FC236}">
                  <a16:creationId xmlns:a16="http://schemas.microsoft.com/office/drawing/2014/main" id="{17CB0634-F963-4EC9-A6F6-8EA46BD1F10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4" name="Rectangle 13">
            <a:extLst>
              <a:ext uri="{FF2B5EF4-FFF2-40B4-BE49-F238E27FC236}">
                <a16:creationId xmlns:a16="http://schemas.microsoft.com/office/drawing/2014/main" id="{73C0A186-7444-4460-9C37-532E7671E9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useBgFill="1">
        <p:nvSpPr>
          <p:cNvPr id="16" name="Rectangle 15">
            <a:extLst>
              <a:ext uri="{FF2B5EF4-FFF2-40B4-BE49-F238E27FC236}">
                <a16:creationId xmlns:a16="http://schemas.microsoft.com/office/drawing/2014/main" id="{02E8BD2A-4014-4DC6-A228-4ECE6A0AA6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8" name="Rectangle 17">
            <a:extLst>
              <a:ext uri="{FF2B5EF4-FFF2-40B4-BE49-F238E27FC236}">
                <a16:creationId xmlns:a16="http://schemas.microsoft.com/office/drawing/2014/main" id="{3896CA42-3323-41E5-B809-CD790B2AA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0" name="Freeform 5">
            <a:extLst>
              <a:ext uri="{FF2B5EF4-FFF2-40B4-BE49-F238E27FC236}">
                <a16:creationId xmlns:a16="http://schemas.microsoft.com/office/drawing/2014/main" id="{EA2FE539-0B6F-4FAE-A391-B46476F46C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tx1">
              <a:alpha val="20000"/>
            </a:schemeClr>
          </a:solidFill>
          <a:ln>
            <a:noFill/>
          </a:ln>
        </p:spPr>
      </p:sp>
      <p:sp>
        <p:nvSpPr>
          <p:cNvPr id="22" name="Freeform: Shape 21">
            <a:extLst>
              <a:ext uri="{FF2B5EF4-FFF2-40B4-BE49-F238E27FC236}">
                <a16:creationId xmlns:a16="http://schemas.microsoft.com/office/drawing/2014/main" id="{BD5A14FB-50A2-4964-8B07-EE40D1CE0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171964" y="-140866"/>
            <a:ext cx="6053670" cy="7139732"/>
          </a:xfrm>
          <a:custGeom>
            <a:avLst/>
            <a:gdLst>
              <a:gd name="connsiteX0" fmla="*/ 6053670 w 6053670"/>
              <a:gd name="connsiteY0" fmla="*/ 1098 h 7139732"/>
              <a:gd name="connsiteX1" fmla="*/ 6053670 w 6053670"/>
              <a:gd name="connsiteY1" fmla="*/ 1084479 h 7139732"/>
              <a:gd name="connsiteX2" fmla="*/ 6053670 w 6053670"/>
              <a:gd name="connsiteY2" fmla="*/ 1254558 h 7139732"/>
              <a:gd name="connsiteX3" fmla="*/ 6053670 w 6053670"/>
              <a:gd name="connsiteY3" fmla="*/ 7139732 h 7139732"/>
              <a:gd name="connsiteX4" fmla="*/ 0 w 6053670"/>
              <a:gd name="connsiteY4" fmla="*/ 7139732 h 7139732"/>
              <a:gd name="connsiteX5" fmla="*/ 0 w 6053670"/>
              <a:gd name="connsiteY5" fmla="*/ 1249853 h 7139732"/>
              <a:gd name="connsiteX6" fmla="*/ 0 w 6053670"/>
              <a:gd name="connsiteY6" fmla="*/ 1084479 h 7139732"/>
              <a:gd name="connsiteX7" fmla="*/ 0 w 6053670"/>
              <a:gd name="connsiteY7" fmla="*/ 0 h 7139732"/>
              <a:gd name="connsiteX8" fmla="*/ 35717 w 6053670"/>
              <a:gd name="connsiteY8" fmla="*/ 5488 h 7139732"/>
              <a:gd name="connsiteX9" fmla="*/ 140445 w 6053670"/>
              <a:gd name="connsiteY9" fmla="*/ 21641 h 7139732"/>
              <a:gd name="connsiteX10" fmla="*/ 216722 w 6053670"/>
              <a:gd name="connsiteY10" fmla="*/ 32932 h 7139732"/>
              <a:gd name="connsiteX11" fmla="*/ 307527 w 6053670"/>
              <a:gd name="connsiteY11" fmla="*/ 44850 h 7139732"/>
              <a:gd name="connsiteX12" fmla="*/ 415282 w 6053670"/>
              <a:gd name="connsiteY12" fmla="*/ 59121 h 7139732"/>
              <a:gd name="connsiteX13" fmla="*/ 534539 w 6053670"/>
              <a:gd name="connsiteY13" fmla="*/ 74175 h 7139732"/>
              <a:gd name="connsiteX14" fmla="*/ 668931 w 6053670"/>
              <a:gd name="connsiteY14" fmla="*/ 90014 h 7139732"/>
              <a:gd name="connsiteX15" fmla="*/ 815430 w 6053670"/>
              <a:gd name="connsiteY15" fmla="*/ 106794 h 7139732"/>
              <a:gd name="connsiteX16" fmla="*/ 974641 w 6053670"/>
              <a:gd name="connsiteY16" fmla="*/ 123574 h 7139732"/>
              <a:gd name="connsiteX17" fmla="*/ 1144144 w 6053670"/>
              <a:gd name="connsiteY17" fmla="*/ 140667 h 7139732"/>
              <a:gd name="connsiteX18" fmla="*/ 1326965 w 6053670"/>
              <a:gd name="connsiteY18" fmla="*/ 156506 h 7139732"/>
              <a:gd name="connsiteX19" fmla="*/ 1518261 w 6053670"/>
              <a:gd name="connsiteY19" fmla="*/ 171717 h 7139732"/>
              <a:gd name="connsiteX20" fmla="*/ 1720453 w 6053670"/>
              <a:gd name="connsiteY20" fmla="*/ 185518 h 7139732"/>
              <a:gd name="connsiteX21" fmla="*/ 1931121 w 6053670"/>
              <a:gd name="connsiteY21" fmla="*/ 198690 h 7139732"/>
              <a:gd name="connsiteX22" fmla="*/ 2150869 w 6053670"/>
              <a:gd name="connsiteY22" fmla="*/ 211079 h 7139732"/>
              <a:gd name="connsiteX23" fmla="*/ 2263467 w 6053670"/>
              <a:gd name="connsiteY23" fmla="*/ 215470 h 7139732"/>
              <a:gd name="connsiteX24" fmla="*/ 2378487 w 6053670"/>
              <a:gd name="connsiteY24" fmla="*/ 220332 h 7139732"/>
              <a:gd name="connsiteX25" fmla="*/ 2495323 w 6053670"/>
              <a:gd name="connsiteY25" fmla="*/ 224879 h 7139732"/>
              <a:gd name="connsiteX26" fmla="*/ 2612764 w 6053670"/>
              <a:gd name="connsiteY26" fmla="*/ 227859 h 7139732"/>
              <a:gd name="connsiteX27" fmla="*/ 2732627 w 6053670"/>
              <a:gd name="connsiteY27" fmla="*/ 230525 h 7139732"/>
              <a:gd name="connsiteX28" fmla="*/ 2853700 w 6053670"/>
              <a:gd name="connsiteY28" fmla="*/ 233348 h 7139732"/>
              <a:gd name="connsiteX29" fmla="*/ 2977195 w 6053670"/>
              <a:gd name="connsiteY29" fmla="*/ 235229 h 7139732"/>
              <a:gd name="connsiteX30" fmla="*/ 3101901 w 6053670"/>
              <a:gd name="connsiteY30" fmla="*/ 235229 h 7139732"/>
              <a:gd name="connsiteX31" fmla="*/ 3227817 w 6053670"/>
              <a:gd name="connsiteY31" fmla="*/ 236170 h 7139732"/>
              <a:gd name="connsiteX32" fmla="*/ 3354944 w 6053670"/>
              <a:gd name="connsiteY32" fmla="*/ 235229 h 7139732"/>
              <a:gd name="connsiteX33" fmla="*/ 3483887 w 6053670"/>
              <a:gd name="connsiteY33" fmla="*/ 233348 h 7139732"/>
              <a:gd name="connsiteX34" fmla="*/ 3612830 w 6053670"/>
              <a:gd name="connsiteY34" fmla="*/ 231623 h 7139732"/>
              <a:gd name="connsiteX35" fmla="*/ 3743590 w 6053670"/>
              <a:gd name="connsiteY35" fmla="*/ 227859 h 7139732"/>
              <a:gd name="connsiteX36" fmla="*/ 3875560 w 6053670"/>
              <a:gd name="connsiteY36" fmla="*/ 223938 h 7139732"/>
              <a:gd name="connsiteX37" fmla="*/ 4007530 w 6053670"/>
              <a:gd name="connsiteY37" fmla="*/ 219391 h 7139732"/>
              <a:gd name="connsiteX38" fmla="*/ 4140710 w 6053670"/>
              <a:gd name="connsiteY38" fmla="*/ 212961 h 7139732"/>
              <a:gd name="connsiteX39" fmla="*/ 4275102 w 6053670"/>
              <a:gd name="connsiteY39" fmla="*/ 205277 h 7139732"/>
              <a:gd name="connsiteX40" fmla="*/ 4410098 w 6053670"/>
              <a:gd name="connsiteY40" fmla="*/ 197907 h 7139732"/>
              <a:gd name="connsiteX41" fmla="*/ 4545096 w 6053670"/>
              <a:gd name="connsiteY41" fmla="*/ 188498 h 7139732"/>
              <a:gd name="connsiteX42" fmla="*/ 4681909 w 6053670"/>
              <a:gd name="connsiteY42" fmla="*/ 177207 h 7139732"/>
              <a:gd name="connsiteX43" fmla="*/ 4816905 w 6053670"/>
              <a:gd name="connsiteY43" fmla="*/ 165916 h 7139732"/>
              <a:gd name="connsiteX44" fmla="*/ 4954323 w 6053670"/>
              <a:gd name="connsiteY44" fmla="*/ 152899 h 7139732"/>
              <a:gd name="connsiteX45" fmla="*/ 5092347 w 6053670"/>
              <a:gd name="connsiteY45" fmla="*/ 138629 h 7139732"/>
              <a:gd name="connsiteX46" fmla="*/ 5228555 w 6053670"/>
              <a:gd name="connsiteY46" fmla="*/ 123574 h 7139732"/>
              <a:gd name="connsiteX47" fmla="*/ 5366578 w 6053670"/>
              <a:gd name="connsiteY47" fmla="*/ 106010 h 7139732"/>
              <a:gd name="connsiteX48" fmla="*/ 5503997 w 6053670"/>
              <a:gd name="connsiteY48" fmla="*/ 87192 h 7139732"/>
              <a:gd name="connsiteX49" fmla="*/ 5642020 w 6053670"/>
              <a:gd name="connsiteY49" fmla="*/ 68530 h 7139732"/>
              <a:gd name="connsiteX50" fmla="*/ 5779438 w 6053670"/>
              <a:gd name="connsiteY50" fmla="*/ 46733 h 7139732"/>
              <a:gd name="connsiteX51" fmla="*/ 5916251 w 6053670"/>
              <a:gd name="connsiteY51" fmla="*/ 24464 h 7139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053670" h="7139732">
                <a:moveTo>
                  <a:pt x="6053670" y="1098"/>
                </a:moveTo>
                <a:lnTo>
                  <a:pt x="6053670" y="1084479"/>
                </a:lnTo>
                <a:lnTo>
                  <a:pt x="6053670" y="1254558"/>
                </a:lnTo>
                <a:lnTo>
                  <a:pt x="6053670" y="7139732"/>
                </a:lnTo>
                <a:lnTo>
                  <a:pt x="0" y="7139732"/>
                </a:lnTo>
                <a:lnTo>
                  <a:pt x="0" y="1249853"/>
                </a:lnTo>
                <a:lnTo>
                  <a:pt x="0" y="1084479"/>
                </a:lnTo>
                <a:lnTo>
                  <a:pt x="0" y="0"/>
                </a:lnTo>
                <a:lnTo>
                  <a:pt x="35717" y="5488"/>
                </a:lnTo>
                <a:lnTo>
                  <a:pt x="140445" y="21641"/>
                </a:lnTo>
                <a:lnTo>
                  <a:pt x="216722" y="32932"/>
                </a:lnTo>
                <a:lnTo>
                  <a:pt x="307527" y="44850"/>
                </a:lnTo>
                <a:lnTo>
                  <a:pt x="415282" y="59121"/>
                </a:lnTo>
                <a:lnTo>
                  <a:pt x="534539" y="74175"/>
                </a:lnTo>
                <a:lnTo>
                  <a:pt x="668931" y="90014"/>
                </a:lnTo>
                <a:lnTo>
                  <a:pt x="815430" y="106794"/>
                </a:lnTo>
                <a:lnTo>
                  <a:pt x="974641" y="123574"/>
                </a:lnTo>
                <a:lnTo>
                  <a:pt x="1144144" y="140667"/>
                </a:lnTo>
                <a:lnTo>
                  <a:pt x="1326965" y="156506"/>
                </a:lnTo>
                <a:lnTo>
                  <a:pt x="1518261" y="171717"/>
                </a:lnTo>
                <a:lnTo>
                  <a:pt x="1720453" y="185518"/>
                </a:lnTo>
                <a:lnTo>
                  <a:pt x="1931121" y="198690"/>
                </a:lnTo>
                <a:lnTo>
                  <a:pt x="2150869" y="211079"/>
                </a:lnTo>
                <a:lnTo>
                  <a:pt x="2263467" y="215470"/>
                </a:lnTo>
                <a:lnTo>
                  <a:pt x="2378487" y="220332"/>
                </a:lnTo>
                <a:lnTo>
                  <a:pt x="2495323" y="224879"/>
                </a:lnTo>
                <a:lnTo>
                  <a:pt x="2612764" y="227859"/>
                </a:lnTo>
                <a:lnTo>
                  <a:pt x="2732627" y="230525"/>
                </a:lnTo>
                <a:lnTo>
                  <a:pt x="2853700" y="233348"/>
                </a:lnTo>
                <a:lnTo>
                  <a:pt x="2977195" y="235229"/>
                </a:lnTo>
                <a:lnTo>
                  <a:pt x="3101901" y="235229"/>
                </a:lnTo>
                <a:lnTo>
                  <a:pt x="3227817" y="236170"/>
                </a:lnTo>
                <a:lnTo>
                  <a:pt x="3354944" y="235229"/>
                </a:lnTo>
                <a:lnTo>
                  <a:pt x="3483887" y="233348"/>
                </a:lnTo>
                <a:lnTo>
                  <a:pt x="3612830" y="231623"/>
                </a:lnTo>
                <a:lnTo>
                  <a:pt x="3743590" y="227859"/>
                </a:lnTo>
                <a:lnTo>
                  <a:pt x="3875560" y="223938"/>
                </a:lnTo>
                <a:lnTo>
                  <a:pt x="4007530" y="219391"/>
                </a:lnTo>
                <a:lnTo>
                  <a:pt x="4140710" y="212961"/>
                </a:lnTo>
                <a:lnTo>
                  <a:pt x="4275102" y="205277"/>
                </a:lnTo>
                <a:lnTo>
                  <a:pt x="4410098" y="197907"/>
                </a:lnTo>
                <a:lnTo>
                  <a:pt x="4545096" y="188498"/>
                </a:lnTo>
                <a:lnTo>
                  <a:pt x="4681909" y="177207"/>
                </a:lnTo>
                <a:lnTo>
                  <a:pt x="4816905" y="165916"/>
                </a:lnTo>
                <a:lnTo>
                  <a:pt x="4954323" y="152899"/>
                </a:lnTo>
                <a:lnTo>
                  <a:pt x="5092347" y="138629"/>
                </a:lnTo>
                <a:lnTo>
                  <a:pt x="5228555" y="123574"/>
                </a:lnTo>
                <a:lnTo>
                  <a:pt x="5366578" y="106010"/>
                </a:lnTo>
                <a:lnTo>
                  <a:pt x="5503997" y="87192"/>
                </a:lnTo>
                <a:lnTo>
                  <a:pt x="5642020" y="68530"/>
                </a:lnTo>
                <a:lnTo>
                  <a:pt x="5779438" y="46733"/>
                </a:lnTo>
                <a:lnTo>
                  <a:pt x="5916251" y="24464"/>
                </a:lnTo>
                <a:close/>
              </a:path>
            </a:pathLst>
          </a:custGeom>
          <a:solidFill>
            <a:schemeClr val="tx1"/>
          </a:solidFill>
          <a:ln>
            <a:noFill/>
          </a:ln>
        </p:spPr>
      </p:sp>
      <p:sp>
        <p:nvSpPr>
          <p:cNvPr id="24" name="Freeform 5">
            <a:extLst>
              <a:ext uri="{FF2B5EF4-FFF2-40B4-BE49-F238E27FC236}">
                <a16:creationId xmlns:a16="http://schemas.microsoft.com/office/drawing/2014/main" id="{FD63331C-DD2E-43D8-9511-B44EC057D7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sp>
      <p:sp>
        <p:nvSpPr>
          <p:cNvPr id="5" name="TextBox 4">
            <a:extLst>
              <a:ext uri="{FF2B5EF4-FFF2-40B4-BE49-F238E27FC236}">
                <a16:creationId xmlns:a16="http://schemas.microsoft.com/office/drawing/2014/main" id="{EA2FEC0B-DD2A-417B-97A5-21653D871299}"/>
              </a:ext>
            </a:extLst>
          </p:cNvPr>
          <p:cNvSpPr txBox="1"/>
          <p:nvPr/>
        </p:nvSpPr>
        <p:spPr>
          <a:xfrm>
            <a:off x="1077890" y="571500"/>
            <a:ext cx="3641734" cy="2742151"/>
          </a:xfrm>
          <a:prstGeom prst="rect">
            <a:avLst/>
          </a:prstGeom>
        </p:spPr>
        <p:txBody>
          <a:bodyPr vert="horz" lIns="91440" tIns="45720" rIns="91440" bIns="45720" rtlCol="0" anchor="ctr">
            <a:normAutofit/>
          </a:bodyPr>
          <a:lstStyle/>
          <a:p>
            <a:pPr>
              <a:spcBef>
                <a:spcPct val="0"/>
              </a:spcBef>
              <a:spcAft>
                <a:spcPts val="600"/>
              </a:spcAft>
            </a:pPr>
            <a:r>
              <a:rPr lang="en-US" sz="4800" dirty="0">
                <a:latin typeface="+mj-lt"/>
                <a:ea typeface="+mj-ea"/>
                <a:cs typeface="+mj-cs"/>
              </a:rPr>
              <a:t>Executive Summary</a:t>
            </a:r>
          </a:p>
        </p:txBody>
      </p:sp>
      <p:pic>
        <p:nvPicPr>
          <p:cNvPr id="7" name="Picture 6" descr="A tall building with many windows&#10;&#10;Description automatically generated with low confidence">
            <a:extLst>
              <a:ext uri="{FF2B5EF4-FFF2-40B4-BE49-F238E27FC236}">
                <a16:creationId xmlns:a16="http://schemas.microsoft.com/office/drawing/2014/main" id="{A10650C7-0893-4284-B51E-ED58CF695F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81138" y="1783241"/>
            <a:ext cx="2667302" cy="4748758"/>
          </a:xfrm>
          <a:prstGeom prst="rect">
            <a:avLst/>
          </a:prstGeom>
        </p:spPr>
      </p:pic>
      <p:sp>
        <p:nvSpPr>
          <p:cNvPr id="8" name="TextBox 7">
            <a:extLst>
              <a:ext uri="{FF2B5EF4-FFF2-40B4-BE49-F238E27FC236}">
                <a16:creationId xmlns:a16="http://schemas.microsoft.com/office/drawing/2014/main" id="{22EC9451-0A98-4DCF-87AB-508D0D9673B1}"/>
              </a:ext>
            </a:extLst>
          </p:cNvPr>
          <p:cNvSpPr txBox="1"/>
          <p:nvPr/>
        </p:nvSpPr>
        <p:spPr>
          <a:xfrm>
            <a:off x="5021061" y="571500"/>
            <a:ext cx="6959272" cy="4093428"/>
          </a:xfrm>
          <a:prstGeom prst="rect">
            <a:avLst/>
          </a:prstGeom>
          <a:noFill/>
        </p:spPr>
        <p:txBody>
          <a:bodyPr wrap="square" rtlCol="0">
            <a:spAutoFit/>
          </a:bodyPr>
          <a:lstStyle/>
          <a:p>
            <a:pPr algn="just"/>
            <a:endParaRPr lang="en-US" sz="1600" b="0" i="0" dirty="0">
              <a:solidFill>
                <a:srgbClr val="000000"/>
              </a:solidFill>
              <a:effectLst/>
              <a:latin typeface="Arial" panose="020B0604020202020204" pitchFamily="34" charset="0"/>
            </a:endParaRPr>
          </a:p>
          <a:p>
            <a:pPr algn="just"/>
            <a:r>
              <a:rPr lang="en-US" sz="1600" dirty="0">
                <a:solidFill>
                  <a:srgbClr val="000000"/>
                </a:solidFill>
                <a:latin typeface="Arial" panose="020B0604020202020204" pitchFamily="34" charset="0"/>
              </a:rPr>
              <a:t>Illinois lost over 850,000 residents to other states during the past decade, with the largest population decline of all states for six consecutive years.</a:t>
            </a:r>
          </a:p>
          <a:p>
            <a:pPr algn="just"/>
            <a:endParaRPr lang="en-US" sz="1600" b="0" i="0" dirty="0">
              <a:solidFill>
                <a:srgbClr val="000000"/>
              </a:solidFill>
              <a:effectLst/>
              <a:latin typeface="Arial" panose="020B0604020202020204" pitchFamily="34" charset="0"/>
            </a:endParaRPr>
          </a:p>
          <a:p>
            <a:pPr algn="just"/>
            <a:r>
              <a:rPr lang="en-US" sz="1600" b="0" i="0" dirty="0">
                <a:solidFill>
                  <a:srgbClr val="000000"/>
                </a:solidFill>
                <a:effectLst/>
                <a:latin typeface="Arial" panose="020B0604020202020204" pitchFamily="34" charset="0"/>
              </a:rPr>
              <a:t>With over 200,000 news articles about Illinois and Chicago from Jan 2018 till Nov 2021, analysis was performed to identify the sentiment over years and the </a:t>
            </a:r>
            <a:r>
              <a:rPr lang="en-US" sz="1600" dirty="0">
                <a:solidFill>
                  <a:srgbClr val="000000"/>
                </a:solidFill>
                <a:latin typeface="Arial" panose="020B0604020202020204" pitchFamily="34" charset="0"/>
              </a:rPr>
              <a:t>major reasons people and organization wanted to leave or stay in the Chicago City and Illinois State.</a:t>
            </a:r>
          </a:p>
          <a:p>
            <a:pPr algn="just"/>
            <a:endParaRPr lang="en-US" sz="1600" b="0" i="0" dirty="0">
              <a:solidFill>
                <a:srgbClr val="000000"/>
              </a:solidFill>
              <a:effectLst/>
              <a:latin typeface="Arial" panose="020B0604020202020204" pitchFamily="34" charset="0"/>
            </a:endParaRPr>
          </a:p>
          <a:p>
            <a:pPr algn="just"/>
            <a:r>
              <a:rPr lang="en-US" sz="1600" b="0" i="0" dirty="0">
                <a:solidFill>
                  <a:srgbClr val="000000"/>
                </a:solidFill>
                <a:effectLst/>
                <a:latin typeface="Arial" panose="020B0604020202020204" pitchFamily="34" charset="0"/>
              </a:rPr>
              <a:t>As per </a:t>
            </a:r>
            <a:r>
              <a:rPr lang="en-US" sz="1600" dirty="0">
                <a:solidFill>
                  <a:srgbClr val="000000"/>
                </a:solidFill>
                <a:latin typeface="Arial" panose="020B0604020202020204" pitchFamily="34" charset="0"/>
              </a:rPr>
              <a:t>excerpts from one of the news article , </a:t>
            </a:r>
            <a:r>
              <a:rPr lang="en-US" sz="1600" b="0" i="0" dirty="0">
                <a:solidFill>
                  <a:srgbClr val="000000"/>
                </a:solidFill>
                <a:effectLst/>
                <a:latin typeface="Arial" panose="020B0604020202020204" pitchFamily="34" charset="0"/>
              </a:rPr>
              <a:t>decline in immigration, increasing crime, decreasing economic opportunities, heavy taxes and pandemic are the biggest reasons why the state continues to lose population and our analysis showed similar results with State tax, Crime, Pandemic and weather being major reasons for the negative sentiment about the city and people moving out.</a:t>
            </a:r>
          </a:p>
          <a:p>
            <a:endParaRPr lang="en-US" dirty="0">
              <a:solidFill>
                <a:srgbClr val="000000"/>
              </a:solidFill>
              <a:latin typeface="Arial" panose="020B0604020202020204" pitchFamily="34" charset="0"/>
            </a:endParaRPr>
          </a:p>
        </p:txBody>
      </p:sp>
      <p:pic>
        <p:nvPicPr>
          <p:cNvPr id="3" name="Picture 2">
            <a:extLst>
              <a:ext uri="{FF2B5EF4-FFF2-40B4-BE49-F238E27FC236}">
                <a16:creationId xmlns:a16="http://schemas.microsoft.com/office/drawing/2014/main" id="{BA3DDACA-F73F-4DCC-8386-81FC6D21A350}"/>
              </a:ext>
            </a:extLst>
          </p:cNvPr>
          <p:cNvPicPr>
            <a:picLocks noChangeAspect="1"/>
          </p:cNvPicPr>
          <p:nvPr/>
        </p:nvPicPr>
        <p:blipFill>
          <a:blip r:embed="rId4"/>
          <a:stretch>
            <a:fillRect/>
          </a:stretch>
        </p:blipFill>
        <p:spPr>
          <a:xfrm>
            <a:off x="4962499" y="4366484"/>
            <a:ext cx="7139732" cy="1142999"/>
          </a:xfrm>
          <a:prstGeom prst="rect">
            <a:avLst/>
          </a:prstGeom>
        </p:spPr>
      </p:pic>
      <p:sp>
        <p:nvSpPr>
          <p:cNvPr id="4" name="TextBox 3">
            <a:extLst>
              <a:ext uri="{FF2B5EF4-FFF2-40B4-BE49-F238E27FC236}">
                <a16:creationId xmlns:a16="http://schemas.microsoft.com/office/drawing/2014/main" id="{E48FB385-582E-4886-BEC1-C0308AE88560}"/>
              </a:ext>
            </a:extLst>
          </p:cNvPr>
          <p:cNvSpPr txBox="1"/>
          <p:nvPr/>
        </p:nvSpPr>
        <p:spPr>
          <a:xfrm>
            <a:off x="4962499" y="5579199"/>
            <a:ext cx="7017834" cy="830997"/>
          </a:xfrm>
          <a:prstGeom prst="rect">
            <a:avLst/>
          </a:prstGeom>
          <a:noFill/>
        </p:spPr>
        <p:txBody>
          <a:bodyPr wrap="square" rtlCol="0">
            <a:spAutoFit/>
          </a:bodyPr>
          <a:lstStyle/>
          <a:p>
            <a:pPr algn="just"/>
            <a:r>
              <a:rPr lang="en-US" sz="1600" dirty="0">
                <a:solidFill>
                  <a:srgbClr val="000000"/>
                </a:solidFill>
                <a:latin typeface="Arial" panose="020B0604020202020204" pitchFamily="34" charset="0"/>
              </a:rPr>
              <a:t>Research showed Schools, Entertainment/Leisure activities and  diversity are the reason for people to stay in the state. Analysis is concluded with recommendation for the state to take action to reverse the trend.</a:t>
            </a:r>
          </a:p>
        </p:txBody>
      </p:sp>
    </p:spTree>
    <p:extLst>
      <p:ext uri="{BB962C8B-B14F-4D97-AF65-F5344CB8AC3E}">
        <p14:creationId xmlns:p14="http://schemas.microsoft.com/office/powerpoint/2010/main" val="1371420531"/>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A2FEC0B-DD2A-417B-97A5-21653D871299}"/>
              </a:ext>
            </a:extLst>
          </p:cNvPr>
          <p:cNvSpPr txBox="1"/>
          <p:nvPr/>
        </p:nvSpPr>
        <p:spPr>
          <a:xfrm>
            <a:off x="1592239" y="903250"/>
            <a:ext cx="9682565" cy="584775"/>
          </a:xfrm>
          <a:prstGeom prst="rect">
            <a:avLst/>
          </a:prstGeom>
          <a:noFill/>
        </p:spPr>
        <p:txBody>
          <a:bodyPr wrap="square">
            <a:spAutoFit/>
          </a:bodyPr>
          <a:lstStyle/>
          <a:p>
            <a:r>
              <a:rPr lang="en-US" sz="3200" dirty="0">
                <a:solidFill>
                  <a:srgbClr val="EBEBEB"/>
                </a:solidFill>
              </a:rPr>
              <a:t>Text Article – Clean Up and Filtering Steps </a:t>
            </a:r>
            <a:endParaRPr lang="en-US" sz="3200" dirty="0"/>
          </a:p>
        </p:txBody>
      </p:sp>
      <p:graphicFrame>
        <p:nvGraphicFramePr>
          <p:cNvPr id="3" name="Diagram 2">
            <a:extLst>
              <a:ext uri="{FF2B5EF4-FFF2-40B4-BE49-F238E27FC236}">
                <a16:creationId xmlns:a16="http://schemas.microsoft.com/office/drawing/2014/main" id="{0F93E306-8632-4AF2-B786-505647D1BAE1}"/>
              </a:ext>
            </a:extLst>
          </p:cNvPr>
          <p:cNvGraphicFramePr/>
          <p:nvPr>
            <p:extLst>
              <p:ext uri="{D42A27DB-BD31-4B8C-83A1-F6EECF244321}">
                <p14:modId xmlns:p14="http://schemas.microsoft.com/office/powerpoint/2010/main" val="2061625622"/>
              </p:ext>
            </p:extLst>
          </p:nvPr>
        </p:nvGraphicFramePr>
        <p:xfrm>
          <a:off x="783772" y="2690336"/>
          <a:ext cx="5784979" cy="147732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Picture 3">
            <a:extLst>
              <a:ext uri="{FF2B5EF4-FFF2-40B4-BE49-F238E27FC236}">
                <a16:creationId xmlns:a16="http://schemas.microsoft.com/office/drawing/2014/main" id="{69126669-858E-4DBA-8E07-02E5589FF2B5}"/>
              </a:ext>
            </a:extLst>
          </p:cNvPr>
          <p:cNvPicPr>
            <a:picLocks noChangeAspect="1"/>
          </p:cNvPicPr>
          <p:nvPr/>
        </p:nvPicPr>
        <p:blipFill>
          <a:blip r:embed="rId7"/>
          <a:stretch>
            <a:fillRect/>
          </a:stretch>
        </p:blipFill>
        <p:spPr>
          <a:xfrm>
            <a:off x="7292394" y="2631231"/>
            <a:ext cx="4640098" cy="2064787"/>
          </a:xfrm>
          <a:prstGeom prst="rect">
            <a:avLst/>
          </a:prstGeom>
        </p:spPr>
      </p:pic>
      <p:pic>
        <p:nvPicPr>
          <p:cNvPr id="7" name="Picture 6">
            <a:extLst>
              <a:ext uri="{FF2B5EF4-FFF2-40B4-BE49-F238E27FC236}">
                <a16:creationId xmlns:a16="http://schemas.microsoft.com/office/drawing/2014/main" id="{E9509135-50CB-425D-9E55-9D542F4D3039}"/>
              </a:ext>
            </a:extLst>
          </p:cNvPr>
          <p:cNvPicPr>
            <a:picLocks noChangeAspect="1"/>
          </p:cNvPicPr>
          <p:nvPr/>
        </p:nvPicPr>
        <p:blipFill>
          <a:blip r:embed="rId8"/>
          <a:stretch>
            <a:fillRect/>
          </a:stretch>
        </p:blipFill>
        <p:spPr>
          <a:xfrm>
            <a:off x="7133805" y="5167420"/>
            <a:ext cx="4957277" cy="1495425"/>
          </a:xfrm>
          <a:prstGeom prst="rect">
            <a:avLst/>
          </a:prstGeom>
        </p:spPr>
      </p:pic>
      <p:sp>
        <p:nvSpPr>
          <p:cNvPr id="8" name="TextBox 7">
            <a:extLst>
              <a:ext uri="{FF2B5EF4-FFF2-40B4-BE49-F238E27FC236}">
                <a16:creationId xmlns:a16="http://schemas.microsoft.com/office/drawing/2014/main" id="{637F4456-7AF5-421C-99C9-9E9768F3C79F}"/>
              </a:ext>
            </a:extLst>
          </p:cNvPr>
          <p:cNvSpPr txBox="1"/>
          <p:nvPr/>
        </p:nvSpPr>
        <p:spPr>
          <a:xfrm>
            <a:off x="8882743" y="2394519"/>
            <a:ext cx="2285999" cy="230832"/>
          </a:xfrm>
          <a:prstGeom prst="rect">
            <a:avLst/>
          </a:prstGeom>
          <a:noFill/>
        </p:spPr>
        <p:txBody>
          <a:bodyPr wrap="square" rtlCol="0">
            <a:spAutoFit/>
          </a:bodyPr>
          <a:lstStyle/>
          <a:p>
            <a:r>
              <a:rPr lang="en-US" sz="900" dirty="0"/>
              <a:t>Text </a:t>
            </a:r>
            <a:r>
              <a:rPr lang="en-US" sz="900" dirty="0" err="1"/>
              <a:t>PreProcessing</a:t>
            </a:r>
            <a:r>
              <a:rPr lang="en-US" sz="900" dirty="0"/>
              <a:t> functions</a:t>
            </a:r>
          </a:p>
        </p:txBody>
      </p:sp>
      <p:sp>
        <p:nvSpPr>
          <p:cNvPr id="9" name="TextBox 8">
            <a:extLst>
              <a:ext uri="{FF2B5EF4-FFF2-40B4-BE49-F238E27FC236}">
                <a16:creationId xmlns:a16="http://schemas.microsoft.com/office/drawing/2014/main" id="{F410AAD4-A841-4EFD-8597-A0F0824BF1F6}"/>
              </a:ext>
            </a:extLst>
          </p:cNvPr>
          <p:cNvSpPr txBox="1"/>
          <p:nvPr/>
        </p:nvSpPr>
        <p:spPr>
          <a:xfrm>
            <a:off x="8288694" y="4936588"/>
            <a:ext cx="2880048" cy="230832"/>
          </a:xfrm>
          <a:prstGeom prst="rect">
            <a:avLst/>
          </a:prstGeom>
          <a:noFill/>
        </p:spPr>
        <p:txBody>
          <a:bodyPr wrap="square" rtlCol="0">
            <a:spAutoFit/>
          </a:bodyPr>
          <a:lstStyle/>
          <a:p>
            <a:r>
              <a:rPr lang="en-US" sz="900" dirty="0"/>
              <a:t>Filter Sports related articles based on keywords</a:t>
            </a:r>
          </a:p>
        </p:txBody>
      </p:sp>
      <p:graphicFrame>
        <p:nvGraphicFramePr>
          <p:cNvPr id="12" name="Diagram 11">
            <a:extLst>
              <a:ext uri="{FF2B5EF4-FFF2-40B4-BE49-F238E27FC236}">
                <a16:creationId xmlns:a16="http://schemas.microsoft.com/office/drawing/2014/main" id="{3952980B-100D-4DCD-AF25-8380A3BF5A2C}"/>
              </a:ext>
            </a:extLst>
          </p:cNvPr>
          <p:cNvGraphicFramePr/>
          <p:nvPr>
            <p:extLst>
              <p:ext uri="{D42A27DB-BD31-4B8C-83A1-F6EECF244321}">
                <p14:modId xmlns:p14="http://schemas.microsoft.com/office/powerpoint/2010/main" val="3320593648"/>
              </p:ext>
            </p:extLst>
          </p:nvPr>
        </p:nvGraphicFramePr>
        <p:xfrm>
          <a:off x="783772" y="4696018"/>
          <a:ext cx="5667362" cy="646331"/>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Tree>
    <p:extLst>
      <p:ext uri="{BB962C8B-B14F-4D97-AF65-F5344CB8AC3E}">
        <p14:creationId xmlns:p14="http://schemas.microsoft.com/office/powerpoint/2010/main" val="13156402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140BDAA-BDBC-4DA7-973A-87EE467958EF}"/>
              </a:ext>
            </a:extLst>
          </p:cNvPr>
          <p:cNvSpPr txBox="1"/>
          <p:nvPr/>
        </p:nvSpPr>
        <p:spPr>
          <a:xfrm>
            <a:off x="4009939" y="813732"/>
            <a:ext cx="5181599" cy="707886"/>
          </a:xfrm>
          <a:prstGeom prst="rect">
            <a:avLst/>
          </a:prstGeom>
          <a:noFill/>
        </p:spPr>
        <p:txBody>
          <a:bodyPr wrap="square" rtlCol="0">
            <a:spAutoFit/>
          </a:bodyPr>
          <a:lstStyle/>
          <a:p>
            <a:r>
              <a:rPr lang="en-US" sz="4000" b="0" i="0" dirty="0">
                <a:solidFill>
                  <a:schemeClr val="bg1">
                    <a:lumMod val="95000"/>
                  </a:schemeClr>
                </a:solidFill>
                <a:effectLst/>
                <a:latin typeface="LatoWeb"/>
              </a:rPr>
              <a:t>Topic Modeling</a:t>
            </a:r>
            <a:endParaRPr lang="en-US" sz="4000" dirty="0">
              <a:solidFill>
                <a:schemeClr val="bg1">
                  <a:lumMod val="95000"/>
                </a:schemeClr>
              </a:solidFill>
            </a:endParaRPr>
          </a:p>
        </p:txBody>
      </p:sp>
      <p:graphicFrame>
        <p:nvGraphicFramePr>
          <p:cNvPr id="11" name="Diagram 10">
            <a:extLst>
              <a:ext uri="{FF2B5EF4-FFF2-40B4-BE49-F238E27FC236}">
                <a16:creationId xmlns:a16="http://schemas.microsoft.com/office/drawing/2014/main" id="{2FE713A8-C54B-46CB-95B7-0AA561B44D37}"/>
              </a:ext>
            </a:extLst>
          </p:cNvPr>
          <p:cNvGraphicFramePr/>
          <p:nvPr>
            <p:extLst>
              <p:ext uri="{D42A27DB-BD31-4B8C-83A1-F6EECF244321}">
                <p14:modId xmlns:p14="http://schemas.microsoft.com/office/powerpoint/2010/main" val="200103289"/>
              </p:ext>
            </p:extLst>
          </p:nvPr>
        </p:nvGraphicFramePr>
        <p:xfrm>
          <a:off x="327170" y="2566611"/>
          <a:ext cx="6708837" cy="359929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Picture 4">
            <a:extLst>
              <a:ext uri="{FF2B5EF4-FFF2-40B4-BE49-F238E27FC236}">
                <a16:creationId xmlns:a16="http://schemas.microsoft.com/office/drawing/2014/main" id="{05C35F4A-EA76-4474-A53C-DCB9161B2D3D}"/>
              </a:ext>
            </a:extLst>
          </p:cNvPr>
          <p:cNvPicPr>
            <a:picLocks noChangeAspect="1"/>
          </p:cNvPicPr>
          <p:nvPr/>
        </p:nvPicPr>
        <p:blipFill>
          <a:blip r:embed="rId7"/>
          <a:stretch>
            <a:fillRect/>
          </a:stretch>
        </p:blipFill>
        <p:spPr>
          <a:xfrm>
            <a:off x="7203787" y="2317537"/>
            <a:ext cx="4988213" cy="1743600"/>
          </a:xfrm>
          <a:prstGeom prst="rect">
            <a:avLst/>
          </a:prstGeom>
        </p:spPr>
      </p:pic>
      <p:sp>
        <p:nvSpPr>
          <p:cNvPr id="6" name="TextBox 5">
            <a:extLst>
              <a:ext uri="{FF2B5EF4-FFF2-40B4-BE49-F238E27FC236}">
                <a16:creationId xmlns:a16="http://schemas.microsoft.com/office/drawing/2014/main" id="{EE575311-F8B8-448E-B245-62AA534BDD59}"/>
              </a:ext>
            </a:extLst>
          </p:cNvPr>
          <p:cNvSpPr txBox="1"/>
          <p:nvPr/>
        </p:nvSpPr>
        <p:spPr>
          <a:xfrm>
            <a:off x="8554414" y="4023427"/>
            <a:ext cx="2946891" cy="246221"/>
          </a:xfrm>
          <a:prstGeom prst="rect">
            <a:avLst/>
          </a:prstGeom>
          <a:noFill/>
        </p:spPr>
        <p:txBody>
          <a:bodyPr wrap="square" rtlCol="0">
            <a:spAutoFit/>
          </a:bodyPr>
          <a:lstStyle/>
          <a:p>
            <a:r>
              <a:rPr lang="en-US" sz="1000" dirty="0"/>
              <a:t>Topics assignment, keywords(above)</a:t>
            </a:r>
          </a:p>
        </p:txBody>
      </p:sp>
      <p:pic>
        <p:nvPicPr>
          <p:cNvPr id="8" name="Picture 7">
            <a:extLst>
              <a:ext uri="{FF2B5EF4-FFF2-40B4-BE49-F238E27FC236}">
                <a16:creationId xmlns:a16="http://schemas.microsoft.com/office/drawing/2014/main" id="{A5417A9A-80ED-4DBA-A247-0ED7DCE66E4A}"/>
              </a:ext>
            </a:extLst>
          </p:cNvPr>
          <p:cNvPicPr>
            <a:picLocks noChangeAspect="1"/>
          </p:cNvPicPr>
          <p:nvPr/>
        </p:nvPicPr>
        <p:blipFill>
          <a:blip r:embed="rId8"/>
          <a:stretch>
            <a:fillRect/>
          </a:stretch>
        </p:blipFill>
        <p:spPr>
          <a:xfrm>
            <a:off x="7203787" y="4499131"/>
            <a:ext cx="4988213" cy="1305606"/>
          </a:xfrm>
          <a:prstGeom prst="rect">
            <a:avLst/>
          </a:prstGeom>
        </p:spPr>
      </p:pic>
      <p:sp>
        <p:nvSpPr>
          <p:cNvPr id="12" name="TextBox 11">
            <a:extLst>
              <a:ext uri="{FF2B5EF4-FFF2-40B4-BE49-F238E27FC236}">
                <a16:creationId xmlns:a16="http://schemas.microsoft.com/office/drawing/2014/main" id="{D7DBA440-9BF8-47A3-BD80-38A216C57299}"/>
              </a:ext>
            </a:extLst>
          </p:cNvPr>
          <p:cNvSpPr txBox="1"/>
          <p:nvPr/>
        </p:nvSpPr>
        <p:spPr>
          <a:xfrm>
            <a:off x="8300647" y="5852427"/>
            <a:ext cx="2794491" cy="246221"/>
          </a:xfrm>
          <a:prstGeom prst="rect">
            <a:avLst/>
          </a:prstGeom>
          <a:noFill/>
        </p:spPr>
        <p:txBody>
          <a:bodyPr wrap="square" rtlCol="0">
            <a:spAutoFit/>
          </a:bodyPr>
          <a:lstStyle/>
          <a:p>
            <a:r>
              <a:rPr lang="en-US" sz="1000" dirty="0"/>
              <a:t>Manually review of topics for relevance</a:t>
            </a:r>
          </a:p>
        </p:txBody>
      </p:sp>
    </p:spTree>
    <p:extLst>
      <p:ext uri="{BB962C8B-B14F-4D97-AF65-F5344CB8AC3E}">
        <p14:creationId xmlns:p14="http://schemas.microsoft.com/office/powerpoint/2010/main" val="2263916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140BDAA-BDBC-4DA7-973A-87EE467958EF}"/>
              </a:ext>
            </a:extLst>
          </p:cNvPr>
          <p:cNvSpPr txBox="1"/>
          <p:nvPr/>
        </p:nvSpPr>
        <p:spPr>
          <a:xfrm>
            <a:off x="4009939" y="813732"/>
            <a:ext cx="5181599" cy="707886"/>
          </a:xfrm>
          <a:prstGeom prst="rect">
            <a:avLst/>
          </a:prstGeom>
          <a:noFill/>
        </p:spPr>
        <p:txBody>
          <a:bodyPr wrap="square" rtlCol="0">
            <a:spAutoFit/>
          </a:bodyPr>
          <a:lstStyle/>
          <a:p>
            <a:r>
              <a:rPr lang="en-US" sz="4000" b="0" i="0" dirty="0">
                <a:solidFill>
                  <a:schemeClr val="bg1">
                    <a:lumMod val="95000"/>
                  </a:schemeClr>
                </a:solidFill>
                <a:effectLst/>
                <a:latin typeface="LatoWeb"/>
              </a:rPr>
              <a:t>Sentiment analysis</a:t>
            </a:r>
            <a:endParaRPr lang="en-US" sz="4000" dirty="0">
              <a:solidFill>
                <a:schemeClr val="bg1">
                  <a:lumMod val="95000"/>
                </a:schemeClr>
              </a:solidFill>
            </a:endParaRPr>
          </a:p>
        </p:txBody>
      </p:sp>
      <p:sp>
        <p:nvSpPr>
          <p:cNvPr id="5" name="TextBox 4">
            <a:extLst>
              <a:ext uri="{FF2B5EF4-FFF2-40B4-BE49-F238E27FC236}">
                <a16:creationId xmlns:a16="http://schemas.microsoft.com/office/drawing/2014/main" id="{EC203B67-49B2-4845-AD97-2E108C69A140}"/>
              </a:ext>
            </a:extLst>
          </p:cNvPr>
          <p:cNvSpPr txBox="1"/>
          <p:nvPr/>
        </p:nvSpPr>
        <p:spPr>
          <a:xfrm>
            <a:off x="429208" y="2513746"/>
            <a:ext cx="5784979" cy="3693319"/>
          </a:xfrm>
          <a:prstGeom prst="rect">
            <a:avLst/>
          </a:prstGeom>
          <a:noFill/>
        </p:spPr>
        <p:txBody>
          <a:bodyPr wrap="square" rtlCol="0">
            <a:spAutoFit/>
          </a:bodyPr>
          <a:lstStyle/>
          <a:p>
            <a:pPr marL="285750" indent="-285750">
              <a:buFont typeface="Arial" panose="020B0604020202020204" pitchFamily="34" charset="0"/>
              <a:buChar char="•"/>
            </a:pPr>
            <a:r>
              <a:rPr lang="en-US" dirty="0"/>
              <a:t>For Sentiment Analysis , applied 2 approaches for training </a:t>
            </a:r>
          </a:p>
          <a:p>
            <a:pPr marL="742950" lvl="1" indent="-285750">
              <a:buFont typeface="Courier New" panose="02070309020205020404" pitchFamily="49" charset="0"/>
              <a:buChar char="o"/>
            </a:pPr>
            <a:r>
              <a:rPr lang="en-US" dirty="0"/>
              <a:t>	Used Yelp reviews as Training Dataset</a:t>
            </a:r>
          </a:p>
          <a:p>
            <a:pPr marL="742950" lvl="1" indent="-285750">
              <a:buFont typeface="Courier New" panose="02070309020205020404" pitchFamily="49" charset="0"/>
              <a:buChar char="o"/>
            </a:pPr>
            <a:r>
              <a:rPr lang="en-US" dirty="0"/>
              <a:t>	Finetuned based on the manually labelled sentiments of news articles</a:t>
            </a:r>
          </a:p>
          <a:p>
            <a:pPr marL="742950" lvl="1" indent="-285750">
              <a:buFont typeface="Wingdings" panose="05000000000000000000" pitchFamily="2" charset="2"/>
              <a:buChar char="q"/>
            </a:pPr>
            <a:endParaRPr lang="en-US" dirty="0"/>
          </a:p>
          <a:p>
            <a:pPr marL="285750" indent="-285750">
              <a:buFont typeface="Arial" panose="020B0604020202020204" pitchFamily="34" charset="0"/>
              <a:buChar char="•"/>
            </a:pPr>
            <a:r>
              <a:rPr lang="en-US" dirty="0"/>
              <a:t>Used Bert model for Sentiment analysis(Binary Classification)</a:t>
            </a:r>
          </a:p>
          <a:p>
            <a:pPr marL="285750" indent="-285750">
              <a:buFont typeface="Arial" panose="020B0604020202020204" pitchFamily="34" charset="0"/>
              <a:buChar char="•"/>
            </a:pPr>
            <a:r>
              <a:rPr lang="en-US" dirty="0"/>
              <a:t>Predicted sentiments for all 200k articles with 98% accuracy</a:t>
            </a:r>
          </a:p>
          <a:p>
            <a:pPr marL="285750" indent="-285750">
              <a:buFont typeface="Arial" panose="020B0604020202020204" pitchFamily="34" charset="0"/>
              <a:buChar char="•"/>
            </a:pPr>
            <a:r>
              <a:rPr lang="en-US" dirty="0"/>
              <a:t>Overall, more positive articles than negative articles </a:t>
            </a:r>
          </a:p>
          <a:p>
            <a:pPr marL="285750" indent="-285750">
              <a:buFont typeface="Wingdings" panose="05000000000000000000" pitchFamily="2" charset="2"/>
              <a:buChar char="q"/>
            </a:pPr>
            <a:endParaRPr lang="en-US" dirty="0"/>
          </a:p>
        </p:txBody>
      </p:sp>
      <p:pic>
        <p:nvPicPr>
          <p:cNvPr id="7" name="Picture 6">
            <a:extLst>
              <a:ext uri="{FF2B5EF4-FFF2-40B4-BE49-F238E27FC236}">
                <a16:creationId xmlns:a16="http://schemas.microsoft.com/office/drawing/2014/main" id="{030A1566-8AE8-41C4-BC5E-F4991F470788}"/>
              </a:ext>
            </a:extLst>
          </p:cNvPr>
          <p:cNvPicPr>
            <a:picLocks noChangeAspect="1"/>
          </p:cNvPicPr>
          <p:nvPr/>
        </p:nvPicPr>
        <p:blipFill>
          <a:blip r:embed="rId2"/>
          <a:stretch>
            <a:fillRect/>
          </a:stretch>
        </p:blipFill>
        <p:spPr>
          <a:xfrm>
            <a:off x="6879773" y="2709871"/>
            <a:ext cx="5181599" cy="1936774"/>
          </a:xfrm>
          <a:prstGeom prst="rect">
            <a:avLst/>
          </a:prstGeom>
        </p:spPr>
      </p:pic>
      <p:sp>
        <p:nvSpPr>
          <p:cNvPr id="6" name="TextBox 5">
            <a:extLst>
              <a:ext uri="{FF2B5EF4-FFF2-40B4-BE49-F238E27FC236}">
                <a16:creationId xmlns:a16="http://schemas.microsoft.com/office/drawing/2014/main" id="{D1F5BCC4-9E25-4BA3-A34A-686091BB9D70}"/>
              </a:ext>
            </a:extLst>
          </p:cNvPr>
          <p:cNvSpPr txBox="1"/>
          <p:nvPr/>
        </p:nvSpPr>
        <p:spPr>
          <a:xfrm>
            <a:off x="7996335" y="4767361"/>
            <a:ext cx="2603241" cy="230832"/>
          </a:xfrm>
          <a:prstGeom prst="rect">
            <a:avLst/>
          </a:prstGeom>
          <a:noFill/>
        </p:spPr>
        <p:txBody>
          <a:bodyPr wrap="square" rtlCol="0">
            <a:spAutoFit/>
          </a:bodyPr>
          <a:lstStyle/>
          <a:p>
            <a:r>
              <a:rPr lang="en-US" sz="900" dirty="0"/>
              <a:t>Bert model training using </a:t>
            </a:r>
            <a:r>
              <a:rPr lang="en-US" sz="900" dirty="0" err="1"/>
              <a:t>ktrain</a:t>
            </a:r>
            <a:r>
              <a:rPr lang="en-US" sz="900" dirty="0"/>
              <a:t> for 3 epochs</a:t>
            </a:r>
          </a:p>
        </p:txBody>
      </p:sp>
      <p:sp>
        <p:nvSpPr>
          <p:cNvPr id="9" name="TextBox 8">
            <a:extLst>
              <a:ext uri="{FF2B5EF4-FFF2-40B4-BE49-F238E27FC236}">
                <a16:creationId xmlns:a16="http://schemas.microsoft.com/office/drawing/2014/main" id="{E5A16C7E-4B48-4A6C-8F4B-FF6D27C3950D}"/>
              </a:ext>
            </a:extLst>
          </p:cNvPr>
          <p:cNvSpPr txBox="1"/>
          <p:nvPr/>
        </p:nvSpPr>
        <p:spPr>
          <a:xfrm>
            <a:off x="7996335" y="6506452"/>
            <a:ext cx="3135856" cy="230832"/>
          </a:xfrm>
          <a:prstGeom prst="rect">
            <a:avLst/>
          </a:prstGeom>
          <a:noFill/>
        </p:spPr>
        <p:txBody>
          <a:bodyPr wrap="square" rtlCol="0">
            <a:spAutoFit/>
          </a:bodyPr>
          <a:lstStyle/>
          <a:p>
            <a:r>
              <a:rPr lang="en-US" sz="900" dirty="0"/>
              <a:t>Sentiment’s -  aggregation value of all news articles </a:t>
            </a:r>
          </a:p>
        </p:txBody>
      </p:sp>
      <p:pic>
        <p:nvPicPr>
          <p:cNvPr id="10" name="Picture 9">
            <a:extLst>
              <a:ext uri="{FF2B5EF4-FFF2-40B4-BE49-F238E27FC236}">
                <a16:creationId xmlns:a16="http://schemas.microsoft.com/office/drawing/2014/main" id="{3808C81C-FF08-428D-A1DF-D8534A7FFF53}"/>
              </a:ext>
            </a:extLst>
          </p:cNvPr>
          <p:cNvPicPr>
            <a:picLocks noChangeAspect="1"/>
          </p:cNvPicPr>
          <p:nvPr/>
        </p:nvPicPr>
        <p:blipFill>
          <a:blip r:embed="rId3"/>
          <a:stretch>
            <a:fillRect/>
          </a:stretch>
        </p:blipFill>
        <p:spPr>
          <a:xfrm>
            <a:off x="8428944" y="5061760"/>
            <a:ext cx="1343025" cy="1381125"/>
          </a:xfrm>
          <a:prstGeom prst="rect">
            <a:avLst/>
          </a:prstGeom>
        </p:spPr>
      </p:pic>
    </p:spTree>
    <p:extLst>
      <p:ext uri="{BB962C8B-B14F-4D97-AF65-F5344CB8AC3E}">
        <p14:creationId xmlns:p14="http://schemas.microsoft.com/office/powerpoint/2010/main" val="25988495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140BDAA-BDBC-4DA7-973A-87EE467958EF}"/>
              </a:ext>
            </a:extLst>
          </p:cNvPr>
          <p:cNvSpPr txBox="1"/>
          <p:nvPr/>
        </p:nvSpPr>
        <p:spPr>
          <a:xfrm>
            <a:off x="1887523" y="813732"/>
            <a:ext cx="7304015" cy="707886"/>
          </a:xfrm>
          <a:prstGeom prst="rect">
            <a:avLst/>
          </a:prstGeom>
          <a:noFill/>
        </p:spPr>
        <p:txBody>
          <a:bodyPr wrap="square" rtlCol="0">
            <a:spAutoFit/>
          </a:bodyPr>
          <a:lstStyle/>
          <a:p>
            <a:r>
              <a:rPr lang="en-US" sz="4000" b="0" i="0" dirty="0">
                <a:solidFill>
                  <a:schemeClr val="bg1">
                    <a:lumMod val="95000"/>
                  </a:schemeClr>
                </a:solidFill>
                <a:effectLst/>
                <a:latin typeface="LatoWeb"/>
              </a:rPr>
              <a:t>Sentiment over time analysis</a:t>
            </a:r>
            <a:endParaRPr lang="en-US" sz="4000" dirty="0">
              <a:solidFill>
                <a:schemeClr val="bg1">
                  <a:lumMod val="95000"/>
                </a:schemeClr>
              </a:solidFill>
            </a:endParaRPr>
          </a:p>
        </p:txBody>
      </p:sp>
      <p:pic>
        <p:nvPicPr>
          <p:cNvPr id="1032" name="Picture 8">
            <a:extLst>
              <a:ext uri="{FF2B5EF4-FFF2-40B4-BE49-F238E27FC236}">
                <a16:creationId xmlns:a16="http://schemas.microsoft.com/office/drawing/2014/main" id="{B41BA338-CBF1-4619-AE2B-26C002ECAF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25895" y="2513746"/>
            <a:ext cx="5314435" cy="3143925"/>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8" name="Diagram 7">
            <a:extLst>
              <a:ext uri="{FF2B5EF4-FFF2-40B4-BE49-F238E27FC236}">
                <a16:creationId xmlns:a16="http://schemas.microsoft.com/office/drawing/2014/main" id="{7FFA81A4-E745-4A5E-89E0-E32A3E944A8F}"/>
              </a:ext>
            </a:extLst>
          </p:cNvPr>
          <p:cNvGraphicFramePr/>
          <p:nvPr>
            <p:extLst>
              <p:ext uri="{D42A27DB-BD31-4B8C-83A1-F6EECF244321}">
                <p14:modId xmlns:p14="http://schemas.microsoft.com/office/powerpoint/2010/main" val="2213653846"/>
              </p:ext>
            </p:extLst>
          </p:nvPr>
        </p:nvGraphicFramePr>
        <p:xfrm>
          <a:off x="429208" y="2513745"/>
          <a:ext cx="5784979" cy="341727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TextBox 9">
            <a:extLst>
              <a:ext uri="{FF2B5EF4-FFF2-40B4-BE49-F238E27FC236}">
                <a16:creationId xmlns:a16="http://schemas.microsoft.com/office/drawing/2014/main" id="{6B8AB5E2-383B-4550-BF02-4454E66FB0DD}"/>
              </a:ext>
            </a:extLst>
          </p:cNvPr>
          <p:cNvSpPr txBox="1"/>
          <p:nvPr/>
        </p:nvSpPr>
        <p:spPr>
          <a:xfrm>
            <a:off x="8128932" y="5657671"/>
            <a:ext cx="2625754" cy="353943"/>
          </a:xfrm>
          <a:prstGeom prst="rect">
            <a:avLst/>
          </a:prstGeom>
          <a:noFill/>
        </p:spPr>
        <p:txBody>
          <a:bodyPr wrap="square" rtlCol="0">
            <a:spAutoFit/>
          </a:bodyPr>
          <a:lstStyle/>
          <a:p>
            <a:pPr algn="ctr"/>
            <a:r>
              <a:rPr lang="en-US" sz="900" dirty="0"/>
              <a:t>Sentiment of news articles over time</a:t>
            </a:r>
          </a:p>
          <a:p>
            <a:pPr algn="ctr"/>
            <a:r>
              <a:rPr lang="en-US" sz="800" dirty="0"/>
              <a:t>Negative Sentiment vs Date</a:t>
            </a:r>
          </a:p>
        </p:txBody>
      </p:sp>
    </p:spTree>
    <p:extLst>
      <p:ext uri="{BB962C8B-B14F-4D97-AF65-F5344CB8AC3E}">
        <p14:creationId xmlns:p14="http://schemas.microsoft.com/office/powerpoint/2010/main" val="12935912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140BDAA-BDBC-4DA7-973A-87EE467958EF}"/>
              </a:ext>
            </a:extLst>
          </p:cNvPr>
          <p:cNvSpPr txBox="1"/>
          <p:nvPr/>
        </p:nvSpPr>
        <p:spPr>
          <a:xfrm>
            <a:off x="1154954" y="973668"/>
            <a:ext cx="8761413" cy="706964"/>
          </a:xfrm>
          <a:prstGeom prst="rect">
            <a:avLst/>
          </a:prstGeom>
        </p:spPr>
        <p:txBody>
          <a:bodyPr vert="horz" lIns="91440" tIns="45720" rIns="91440" bIns="45720" rtlCol="0" anchor="ctr">
            <a:normAutofit/>
          </a:bodyPr>
          <a:lstStyle/>
          <a:p>
            <a:pPr>
              <a:spcBef>
                <a:spcPct val="0"/>
              </a:spcBef>
              <a:spcAft>
                <a:spcPts val="600"/>
              </a:spcAft>
            </a:pPr>
            <a:r>
              <a:rPr lang="en-US" sz="3600">
                <a:solidFill>
                  <a:schemeClr val="bg2"/>
                </a:solidFill>
                <a:effectLst/>
                <a:latin typeface="+mj-lt"/>
                <a:ea typeface="+mj-ea"/>
                <a:cs typeface="+mj-cs"/>
              </a:rPr>
              <a:t>Target Sentiment Topic Modeling</a:t>
            </a:r>
            <a:endParaRPr lang="en-US" sz="3600">
              <a:solidFill>
                <a:schemeClr val="bg2"/>
              </a:solidFill>
              <a:latin typeface="+mj-lt"/>
              <a:ea typeface="+mj-ea"/>
              <a:cs typeface="+mj-cs"/>
            </a:endParaRPr>
          </a:p>
        </p:txBody>
      </p:sp>
      <p:sp>
        <p:nvSpPr>
          <p:cNvPr id="2" name="Rectangle 1">
            <a:extLst>
              <a:ext uri="{FF2B5EF4-FFF2-40B4-BE49-F238E27FC236}">
                <a16:creationId xmlns:a16="http://schemas.microsoft.com/office/drawing/2014/main" id="{626B78DB-4577-4815-81B4-1A5965652B6D}"/>
              </a:ext>
            </a:extLst>
          </p:cNvPr>
          <p:cNvSpPr/>
          <p:nvPr/>
        </p:nvSpPr>
        <p:spPr>
          <a:xfrm>
            <a:off x="648702" y="1884784"/>
            <a:ext cx="3481054" cy="3244374"/>
          </a:xfrm>
          <a:prstGeom prst="rect">
            <a:avLst/>
          </a:prstGeom>
        </p:spPr>
        <p:txBody>
          <a:bodyPr vert="horz" lIns="91440" tIns="45720" rIns="91440" bIns="45720" rtlCol="0" anchor="ctr">
            <a:normAutofit/>
          </a:bodyPr>
          <a:lstStyle/>
          <a:p>
            <a:pPr lvl="0">
              <a:lnSpc>
                <a:spcPct val="90000"/>
              </a:lnSpc>
              <a:spcBef>
                <a:spcPts val="1000"/>
              </a:spcBef>
              <a:buClr>
                <a:schemeClr val="accent1"/>
              </a:buClr>
              <a:buSzPct val="80000"/>
              <a:buFont typeface="Wingdings 3" charset="2"/>
              <a:buChar char=""/>
            </a:pPr>
            <a:r>
              <a:rPr lang="en-US" sz="1400" dirty="0">
                <a:solidFill>
                  <a:schemeClr val="tx1">
                    <a:lumMod val="75000"/>
                    <a:lumOff val="25000"/>
                  </a:schemeClr>
                </a:solidFill>
              </a:rPr>
              <a:t>Split the filtered articles based on sentiment.</a:t>
            </a:r>
          </a:p>
          <a:p>
            <a:pPr lvl="0">
              <a:lnSpc>
                <a:spcPct val="90000"/>
              </a:lnSpc>
              <a:spcBef>
                <a:spcPts val="1000"/>
              </a:spcBef>
              <a:buClr>
                <a:schemeClr val="accent1"/>
              </a:buClr>
              <a:buSzPct val="80000"/>
              <a:buFont typeface="Wingdings 3" charset="2"/>
              <a:buChar char=""/>
            </a:pPr>
            <a:r>
              <a:rPr lang="en-US" sz="1400" dirty="0">
                <a:solidFill>
                  <a:schemeClr val="tx1">
                    <a:lumMod val="75000"/>
                    <a:lumOff val="25000"/>
                  </a:schemeClr>
                </a:solidFill>
              </a:rPr>
              <a:t>Perform Topic modeling targeted to the sentiment using Ktrain with number of topics as 20</a:t>
            </a:r>
          </a:p>
          <a:p>
            <a:pPr lvl="0">
              <a:lnSpc>
                <a:spcPct val="90000"/>
              </a:lnSpc>
              <a:spcBef>
                <a:spcPts val="1000"/>
              </a:spcBef>
              <a:buClr>
                <a:schemeClr val="accent1"/>
              </a:buClr>
              <a:buSzPct val="80000"/>
              <a:buFont typeface="Wingdings 3" charset="2"/>
              <a:buChar char=""/>
            </a:pPr>
            <a:r>
              <a:rPr lang="en-US" sz="1400" dirty="0">
                <a:solidFill>
                  <a:schemeClr val="tx1">
                    <a:lumMod val="75000"/>
                    <a:lumOff val="25000"/>
                  </a:schemeClr>
                </a:solidFill>
              </a:rPr>
              <a:t>Identified and analyzed the keywords of each topic influencing the sentiment</a:t>
            </a:r>
          </a:p>
        </p:txBody>
      </p:sp>
      <p:pic>
        <p:nvPicPr>
          <p:cNvPr id="5" name="Picture 4">
            <a:extLst>
              <a:ext uri="{FF2B5EF4-FFF2-40B4-BE49-F238E27FC236}">
                <a16:creationId xmlns:a16="http://schemas.microsoft.com/office/drawing/2014/main" id="{C68DE550-1046-4882-8F24-3E9C1751FE88}"/>
              </a:ext>
            </a:extLst>
          </p:cNvPr>
          <p:cNvPicPr>
            <a:picLocks noChangeAspect="1"/>
          </p:cNvPicPr>
          <p:nvPr/>
        </p:nvPicPr>
        <p:blipFill rotWithShape="1">
          <a:blip r:embed="rId2"/>
          <a:srcRect l="1004" r="3957" b="3"/>
          <a:stretch/>
        </p:blipFill>
        <p:spPr>
          <a:xfrm>
            <a:off x="4984956" y="2775951"/>
            <a:ext cx="2997538" cy="3067163"/>
          </a:xfrm>
          <a:prstGeom prst="roundRect">
            <a:avLst>
              <a:gd name="adj" fmla="val 1858"/>
            </a:avLst>
          </a:prstGeom>
          <a:effectLst>
            <a:outerShdw blurRad="50800" dist="50800" dir="5400000" algn="tl" rotWithShape="0">
              <a:srgbClr val="000000">
                <a:alpha val="43000"/>
              </a:srgbClr>
            </a:outerShdw>
          </a:effectLst>
        </p:spPr>
      </p:pic>
      <p:pic>
        <p:nvPicPr>
          <p:cNvPr id="7" name="Picture 6">
            <a:extLst>
              <a:ext uri="{FF2B5EF4-FFF2-40B4-BE49-F238E27FC236}">
                <a16:creationId xmlns:a16="http://schemas.microsoft.com/office/drawing/2014/main" id="{6D4D7D4C-BC15-4CD3-B92C-DA40477F6879}"/>
              </a:ext>
            </a:extLst>
          </p:cNvPr>
          <p:cNvPicPr>
            <a:picLocks noChangeAspect="1"/>
          </p:cNvPicPr>
          <p:nvPr/>
        </p:nvPicPr>
        <p:blipFill rotWithShape="1">
          <a:blip r:embed="rId3"/>
          <a:srcRect l="3247" r="-5" b="-5"/>
          <a:stretch/>
        </p:blipFill>
        <p:spPr>
          <a:xfrm>
            <a:off x="8146220" y="2775951"/>
            <a:ext cx="2997538" cy="3067163"/>
          </a:xfrm>
          <a:prstGeom prst="roundRect">
            <a:avLst>
              <a:gd name="adj" fmla="val 1858"/>
            </a:avLst>
          </a:prstGeom>
          <a:effectLst>
            <a:outerShdw blurRad="50800" dist="50800" dir="5400000" algn="tl" rotWithShape="0">
              <a:srgbClr val="000000">
                <a:alpha val="43000"/>
              </a:srgbClr>
            </a:outerShdw>
          </a:effectLst>
        </p:spPr>
      </p:pic>
      <p:sp>
        <p:nvSpPr>
          <p:cNvPr id="9" name="TextBox 8">
            <a:extLst>
              <a:ext uri="{FF2B5EF4-FFF2-40B4-BE49-F238E27FC236}">
                <a16:creationId xmlns:a16="http://schemas.microsoft.com/office/drawing/2014/main" id="{8B34F453-D754-4317-ADB7-2EDBA4A95A89}"/>
              </a:ext>
            </a:extLst>
          </p:cNvPr>
          <p:cNvSpPr txBox="1"/>
          <p:nvPr/>
        </p:nvSpPr>
        <p:spPr>
          <a:xfrm>
            <a:off x="5085184" y="6019800"/>
            <a:ext cx="2939143" cy="246221"/>
          </a:xfrm>
          <a:prstGeom prst="rect">
            <a:avLst/>
          </a:prstGeom>
          <a:noFill/>
        </p:spPr>
        <p:txBody>
          <a:bodyPr wrap="square" rtlCol="0">
            <a:spAutoFit/>
          </a:bodyPr>
          <a:lstStyle/>
          <a:p>
            <a:r>
              <a:rPr lang="en-US" sz="1000" dirty="0"/>
              <a:t>Positive Articles Topic Cluster</a:t>
            </a:r>
          </a:p>
        </p:txBody>
      </p:sp>
      <p:sp>
        <p:nvSpPr>
          <p:cNvPr id="13" name="TextBox 12">
            <a:extLst>
              <a:ext uri="{FF2B5EF4-FFF2-40B4-BE49-F238E27FC236}">
                <a16:creationId xmlns:a16="http://schemas.microsoft.com/office/drawing/2014/main" id="{22BCE1CA-3890-4AFC-90DA-44EEB3429C18}"/>
              </a:ext>
            </a:extLst>
          </p:cNvPr>
          <p:cNvSpPr txBox="1"/>
          <p:nvPr/>
        </p:nvSpPr>
        <p:spPr>
          <a:xfrm>
            <a:off x="8329127" y="6015135"/>
            <a:ext cx="2939143" cy="246221"/>
          </a:xfrm>
          <a:prstGeom prst="rect">
            <a:avLst/>
          </a:prstGeom>
          <a:noFill/>
        </p:spPr>
        <p:txBody>
          <a:bodyPr wrap="square" rtlCol="0">
            <a:spAutoFit/>
          </a:bodyPr>
          <a:lstStyle/>
          <a:p>
            <a:r>
              <a:rPr lang="en-US" sz="1000" dirty="0"/>
              <a:t>Negative Articles Topic Cluster</a:t>
            </a:r>
          </a:p>
        </p:txBody>
      </p:sp>
      <p:pic>
        <p:nvPicPr>
          <p:cNvPr id="14" name="Picture 13">
            <a:extLst>
              <a:ext uri="{FF2B5EF4-FFF2-40B4-BE49-F238E27FC236}">
                <a16:creationId xmlns:a16="http://schemas.microsoft.com/office/drawing/2014/main" id="{D3D768AA-B43F-4896-9175-F8832CF4D99C}"/>
              </a:ext>
            </a:extLst>
          </p:cNvPr>
          <p:cNvPicPr>
            <a:picLocks noChangeAspect="1"/>
          </p:cNvPicPr>
          <p:nvPr/>
        </p:nvPicPr>
        <p:blipFill>
          <a:blip r:embed="rId4"/>
          <a:stretch>
            <a:fillRect/>
          </a:stretch>
        </p:blipFill>
        <p:spPr>
          <a:xfrm>
            <a:off x="360481" y="4457311"/>
            <a:ext cx="4508939" cy="2055455"/>
          </a:xfrm>
          <a:prstGeom prst="rect">
            <a:avLst/>
          </a:prstGeom>
        </p:spPr>
      </p:pic>
    </p:spTree>
    <p:extLst>
      <p:ext uri="{BB962C8B-B14F-4D97-AF65-F5344CB8AC3E}">
        <p14:creationId xmlns:p14="http://schemas.microsoft.com/office/powerpoint/2010/main" val="16152467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140BDAA-BDBC-4DA7-973A-87EE467958EF}"/>
              </a:ext>
            </a:extLst>
          </p:cNvPr>
          <p:cNvSpPr txBox="1"/>
          <p:nvPr/>
        </p:nvSpPr>
        <p:spPr>
          <a:xfrm>
            <a:off x="629175" y="813732"/>
            <a:ext cx="10654018" cy="707886"/>
          </a:xfrm>
          <a:prstGeom prst="rect">
            <a:avLst/>
          </a:prstGeom>
          <a:noFill/>
        </p:spPr>
        <p:txBody>
          <a:bodyPr wrap="square" rtlCol="0">
            <a:spAutoFit/>
          </a:bodyPr>
          <a:lstStyle/>
          <a:p>
            <a:r>
              <a:rPr lang="en-US" sz="4000" b="0" i="0" dirty="0">
                <a:solidFill>
                  <a:schemeClr val="bg1">
                    <a:lumMod val="95000"/>
                  </a:schemeClr>
                </a:solidFill>
                <a:effectLst/>
                <a:latin typeface="LatoWeb"/>
              </a:rPr>
              <a:t>Negative Sentiment Articles-  Topic Modeling</a:t>
            </a:r>
            <a:endParaRPr lang="en-US" sz="4000" dirty="0">
              <a:solidFill>
                <a:schemeClr val="bg1">
                  <a:lumMod val="95000"/>
                </a:schemeClr>
              </a:solidFill>
            </a:endParaRPr>
          </a:p>
        </p:txBody>
      </p:sp>
      <p:sp>
        <p:nvSpPr>
          <p:cNvPr id="2" name="TextBox 1">
            <a:extLst>
              <a:ext uri="{FF2B5EF4-FFF2-40B4-BE49-F238E27FC236}">
                <a16:creationId xmlns:a16="http://schemas.microsoft.com/office/drawing/2014/main" id="{199DD0D6-E391-4176-94FA-4814B4E1D8BC}"/>
              </a:ext>
            </a:extLst>
          </p:cNvPr>
          <p:cNvSpPr txBox="1"/>
          <p:nvPr/>
        </p:nvSpPr>
        <p:spPr>
          <a:xfrm>
            <a:off x="1887522" y="1561667"/>
            <a:ext cx="10427516" cy="369332"/>
          </a:xfrm>
          <a:prstGeom prst="rect">
            <a:avLst/>
          </a:prstGeom>
          <a:noFill/>
        </p:spPr>
        <p:txBody>
          <a:bodyPr wrap="square" rtlCol="0">
            <a:spAutoFit/>
          </a:bodyPr>
          <a:lstStyle/>
          <a:p>
            <a:r>
              <a:rPr lang="en-US" dirty="0">
                <a:solidFill>
                  <a:schemeClr val="accent2">
                    <a:lumMod val="40000"/>
                    <a:lumOff val="60000"/>
                  </a:schemeClr>
                </a:solidFill>
              </a:rPr>
              <a:t>Performed Topic Modeling using </a:t>
            </a:r>
            <a:r>
              <a:rPr lang="en-US" dirty="0" err="1">
                <a:solidFill>
                  <a:schemeClr val="accent2">
                    <a:lumMod val="40000"/>
                    <a:lumOff val="60000"/>
                  </a:schemeClr>
                </a:solidFill>
              </a:rPr>
              <a:t>KTrain</a:t>
            </a:r>
            <a:r>
              <a:rPr lang="en-US" dirty="0">
                <a:solidFill>
                  <a:schemeClr val="accent2">
                    <a:lumMod val="40000"/>
                    <a:lumOff val="60000"/>
                  </a:schemeClr>
                </a:solidFill>
              </a:rPr>
              <a:t> for filtered articles by sentiment</a:t>
            </a:r>
          </a:p>
        </p:txBody>
      </p:sp>
      <p:sp>
        <p:nvSpPr>
          <p:cNvPr id="6" name="TextBox 5">
            <a:extLst>
              <a:ext uri="{FF2B5EF4-FFF2-40B4-BE49-F238E27FC236}">
                <a16:creationId xmlns:a16="http://schemas.microsoft.com/office/drawing/2014/main" id="{ACCF1C3B-DED2-43CA-A412-8BCE4EFDDBD0}"/>
              </a:ext>
            </a:extLst>
          </p:cNvPr>
          <p:cNvSpPr txBox="1"/>
          <p:nvPr/>
        </p:nvSpPr>
        <p:spPr>
          <a:xfrm>
            <a:off x="444616" y="2544923"/>
            <a:ext cx="5810766" cy="3970318"/>
          </a:xfrm>
          <a:prstGeom prst="rect">
            <a:avLst/>
          </a:prstGeom>
          <a:noFill/>
        </p:spPr>
        <p:txBody>
          <a:bodyPr wrap="square" rtlCol="0">
            <a:spAutoFit/>
          </a:bodyPr>
          <a:lstStyle/>
          <a:p>
            <a:r>
              <a:rPr lang="en-US" b="1" dirty="0"/>
              <a:t>Top Negative Sentiment Topics Influencing people and Organization Move out  </a:t>
            </a:r>
          </a:p>
          <a:p>
            <a:endParaRPr lang="en-US" dirty="0"/>
          </a:p>
          <a:p>
            <a:r>
              <a:rPr lang="en-US" b="0" i="0" dirty="0">
                <a:effectLst/>
                <a:latin typeface="Courier New" panose="02070309020205020404" pitchFamily="49" charset="0"/>
              </a:rPr>
              <a:t>topic:15 | count:3204 | said police </a:t>
            </a:r>
            <a:r>
              <a:rPr lang="en-US" b="0" i="0" dirty="0" err="1">
                <a:effectLst/>
                <a:latin typeface="Courier New" panose="02070309020205020404" pitchFamily="49" charset="0"/>
              </a:rPr>
              <a:t>chicago</a:t>
            </a:r>
            <a:r>
              <a:rPr lang="en-US" b="0" i="0" dirty="0">
                <a:effectLst/>
                <a:latin typeface="Courier New" panose="02070309020205020404" pitchFamily="49" charset="0"/>
              </a:rPr>
              <a:t> man shot shooting  </a:t>
            </a:r>
            <a:r>
              <a:rPr lang="en-US" b="0" i="0" dirty="0">
                <a:effectLst/>
                <a:highlight>
                  <a:srgbClr val="00FFFF"/>
                </a:highlight>
                <a:latin typeface="Courier New" panose="02070309020205020404" pitchFamily="49" charset="0"/>
                <a:sym typeface="Wingdings" panose="05000000000000000000" pitchFamily="2" charset="2"/>
              </a:rPr>
              <a:t> Crime</a:t>
            </a:r>
            <a:endParaRPr lang="en-US" b="0" i="0" dirty="0">
              <a:effectLst/>
              <a:highlight>
                <a:srgbClr val="00FFFF"/>
              </a:highlight>
              <a:latin typeface="Courier New" panose="02070309020205020404" pitchFamily="49" charset="0"/>
            </a:endParaRPr>
          </a:p>
          <a:p>
            <a:endParaRPr lang="en-US" b="0" i="0" dirty="0">
              <a:effectLst/>
              <a:latin typeface="Courier New" panose="02070309020205020404" pitchFamily="49" charset="0"/>
            </a:endParaRPr>
          </a:p>
          <a:p>
            <a:r>
              <a:rPr lang="en-US" b="0" i="0" dirty="0">
                <a:effectLst/>
                <a:latin typeface="Courier New" panose="02070309020205020404" pitchFamily="49" charset="0"/>
              </a:rPr>
              <a:t>topic:0 | count:2884 | said health people covid19 </a:t>
            </a:r>
            <a:r>
              <a:rPr lang="en-US" b="0" i="0" dirty="0" err="1">
                <a:effectLst/>
                <a:latin typeface="Courier New" panose="02070309020205020404" pitchFamily="49" charset="0"/>
              </a:rPr>
              <a:t>illinois</a:t>
            </a:r>
            <a:r>
              <a:rPr lang="en-US" b="0" i="0" dirty="0">
                <a:effectLst/>
                <a:latin typeface="Courier New" panose="02070309020205020404" pitchFamily="49" charset="0"/>
              </a:rPr>
              <a:t> coronavirus  </a:t>
            </a:r>
            <a:r>
              <a:rPr lang="en-US" b="0" i="0" dirty="0">
                <a:effectLst/>
                <a:highlight>
                  <a:srgbClr val="00FFFF"/>
                </a:highlight>
                <a:latin typeface="Courier New" panose="02070309020205020404" pitchFamily="49" charset="0"/>
                <a:sym typeface="Wingdings" panose="05000000000000000000" pitchFamily="2" charset="2"/>
              </a:rPr>
              <a:t> Pandemic</a:t>
            </a:r>
            <a:r>
              <a:rPr lang="en-US" b="0" i="0" dirty="0">
                <a:effectLst/>
                <a:highlight>
                  <a:srgbClr val="00FFFF"/>
                </a:highlight>
                <a:latin typeface="Courier New" panose="02070309020205020404" pitchFamily="49" charset="0"/>
              </a:rPr>
              <a:t> </a:t>
            </a:r>
          </a:p>
          <a:p>
            <a:endParaRPr lang="en-US" dirty="0">
              <a:latin typeface="Courier New" panose="02070309020205020404" pitchFamily="49" charset="0"/>
            </a:endParaRPr>
          </a:p>
          <a:p>
            <a:r>
              <a:rPr lang="en-US" b="0" i="0" dirty="0">
                <a:effectLst/>
                <a:latin typeface="Courier New" panose="02070309020205020404" pitchFamily="49" charset="0"/>
              </a:rPr>
              <a:t>topic:18 | count:2529 | </a:t>
            </a:r>
            <a:r>
              <a:rPr lang="en-US" b="0" i="0" dirty="0" err="1">
                <a:effectLst/>
                <a:latin typeface="Courier New" panose="02070309020205020404" pitchFamily="49" charset="0"/>
              </a:rPr>
              <a:t>illinois</a:t>
            </a:r>
            <a:r>
              <a:rPr lang="en-US" b="0" i="0" dirty="0">
                <a:effectLst/>
                <a:latin typeface="Courier New" panose="02070309020205020404" pitchFamily="49" charset="0"/>
              </a:rPr>
              <a:t> state tax budget </a:t>
            </a:r>
            <a:r>
              <a:rPr lang="en-US" b="0" i="0" dirty="0" err="1">
                <a:effectLst/>
                <a:latin typeface="Courier New" panose="02070309020205020404" pitchFamily="49" charset="0"/>
              </a:rPr>
              <a:t>pritzker</a:t>
            </a:r>
            <a:r>
              <a:rPr lang="en-US" b="0" i="0" dirty="0">
                <a:effectLst/>
                <a:latin typeface="Courier New" panose="02070309020205020404" pitchFamily="49" charset="0"/>
              </a:rPr>
              <a:t> income </a:t>
            </a:r>
            <a:r>
              <a:rPr lang="en-US" b="0" i="0" dirty="0">
                <a:effectLst/>
                <a:highlight>
                  <a:srgbClr val="00FFFF"/>
                </a:highlight>
                <a:latin typeface="Courier New" panose="02070309020205020404" pitchFamily="49" charset="0"/>
                <a:sym typeface="Wingdings" panose="05000000000000000000" pitchFamily="2" charset="2"/>
              </a:rPr>
              <a:t> State Tax</a:t>
            </a:r>
            <a:endParaRPr lang="en-US" b="0" i="0" dirty="0">
              <a:effectLst/>
              <a:highlight>
                <a:srgbClr val="00FFFF"/>
              </a:highlight>
              <a:latin typeface="Courier New" panose="02070309020205020404" pitchFamily="49" charset="0"/>
            </a:endParaRPr>
          </a:p>
          <a:p>
            <a:endParaRPr lang="en-US" dirty="0">
              <a:latin typeface="Courier New" panose="02070309020205020404" pitchFamily="49" charset="0"/>
            </a:endParaRPr>
          </a:p>
          <a:p>
            <a:r>
              <a:rPr lang="en-US" b="0" i="0" dirty="0">
                <a:effectLst/>
                <a:latin typeface="Courier New" panose="02070309020205020404" pitchFamily="49" charset="0"/>
              </a:rPr>
              <a:t>topic:16 | count:780 | </a:t>
            </a:r>
            <a:r>
              <a:rPr lang="en-US" b="0" i="0" dirty="0" err="1">
                <a:effectLst/>
                <a:latin typeface="Courier New" panose="02070309020205020404" pitchFamily="49" charset="0"/>
              </a:rPr>
              <a:t>illinois</a:t>
            </a:r>
            <a:r>
              <a:rPr lang="en-US" b="0" i="0" dirty="0">
                <a:effectLst/>
                <a:latin typeface="Courier New" panose="02070309020205020404" pitchFamily="49" charset="0"/>
              </a:rPr>
              <a:t> </a:t>
            </a:r>
            <a:r>
              <a:rPr lang="en-US" b="0" i="0" dirty="0" err="1">
                <a:effectLst/>
                <a:latin typeface="Courier New" panose="02070309020205020404" pitchFamily="49" charset="0"/>
              </a:rPr>
              <a:t>chicago</a:t>
            </a:r>
            <a:r>
              <a:rPr lang="en-US" b="0" i="0" dirty="0">
                <a:effectLst/>
                <a:latin typeface="Courier New" panose="02070309020205020404" pitchFamily="49" charset="0"/>
              </a:rPr>
              <a:t> state said weather  </a:t>
            </a:r>
            <a:r>
              <a:rPr lang="en-US" b="0" i="0" dirty="0">
                <a:effectLst/>
                <a:latin typeface="Courier New" panose="02070309020205020404" pitchFamily="49" charset="0"/>
                <a:sym typeface="Wingdings" panose="05000000000000000000" pitchFamily="2" charset="2"/>
              </a:rPr>
              <a:t> </a:t>
            </a:r>
            <a:r>
              <a:rPr lang="en-US" b="0" i="0" dirty="0">
                <a:effectLst/>
                <a:highlight>
                  <a:srgbClr val="00FFFF"/>
                </a:highlight>
                <a:latin typeface="Courier New" panose="02070309020205020404" pitchFamily="49" charset="0"/>
                <a:sym typeface="Wingdings" panose="05000000000000000000" pitchFamily="2" charset="2"/>
              </a:rPr>
              <a:t>Weather</a:t>
            </a:r>
            <a:endParaRPr lang="en-US" dirty="0">
              <a:highlight>
                <a:srgbClr val="00FFFF"/>
              </a:highlight>
            </a:endParaRPr>
          </a:p>
        </p:txBody>
      </p:sp>
      <p:sp>
        <p:nvSpPr>
          <p:cNvPr id="7" name="TextBox 6">
            <a:extLst>
              <a:ext uri="{FF2B5EF4-FFF2-40B4-BE49-F238E27FC236}">
                <a16:creationId xmlns:a16="http://schemas.microsoft.com/office/drawing/2014/main" id="{EA07C9C6-43BA-43EF-B371-AF5BEC3AE1C5}"/>
              </a:ext>
            </a:extLst>
          </p:cNvPr>
          <p:cNvSpPr txBox="1"/>
          <p:nvPr/>
        </p:nvSpPr>
        <p:spPr>
          <a:xfrm>
            <a:off x="7312412" y="6172435"/>
            <a:ext cx="3224160" cy="246221"/>
          </a:xfrm>
          <a:prstGeom prst="rect">
            <a:avLst/>
          </a:prstGeom>
          <a:noFill/>
        </p:spPr>
        <p:txBody>
          <a:bodyPr wrap="square" rtlCol="0">
            <a:spAutoFit/>
          </a:bodyPr>
          <a:lstStyle/>
          <a:p>
            <a:r>
              <a:rPr lang="en-US" sz="1000" dirty="0"/>
              <a:t>Top keywords that influenced negative sentiment</a:t>
            </a:r>
          </a:p>
        </p:txBody>
      </p:sp>
      <p:pic>
        <p:nvPicPr>
          <p:cNvPr id="12" name="Picture 11">
            <a:extLst>
              <a:ext uri="{FF2B5EF4-FFF2-40B4-BE49-F238E27FC236}">
                <a16:creationId xmlns:a16="http://schemas.microsoft.com/office/drawing/2014/main" id="{D276082E-A2BA-4C6A-B9F7-5DB3A7048C8A}"/>
              </a:ext>
            </a:extLst>
          </p:cNvPr>
          <p:cNvPicPr>
            <a:picLocks noChangeAspect="1"/>
          </p:cNvPicPr>
          <p:nvPr/>
        </p:nvPicPr>
        <p:blipFill>
          <a:blip r:embed="rId2"/>
          <a:stretch>
            <a:fillRect/>
          </a:stretch>
        </p:blipFill>
        <p:spPr>
          <a:xfrm>
            <a:off x="6163112" y="2749466"/>
            <a:ext cx="5967369" cy="3294802"/>
          </a:xfrm>
          <a:prstGeom prst="rect">
            <a:avLst/>
          </a:prstGeom>
        </p:spPr>
      </p:pic>
    </p:spTree>
    <p:extLst>
      <p:ext uri="{BB962C8B-B14F-4D97-AF65-F5344CB8AC3E}">
        <p14:creationId xmlns:p14="http://schemas.microsoft.com/office/powerpoint/2010/main" val="12540304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140BDAA-BDBC-4DA7-973A-87EE467958EF}"/>
              </a:ext>
            </a:extLst>
          </p:cNvPr>
          <p:cNvSpPr txBox="1"/>
          <p:nvPr/>
        </p:nvSpPr>
        <p:spPr>
          <a:xfrm>
            <a:off x="629175" y="813732"/>
            <a:ext cx="10654018" cy="707886"/>
          </a:xfrm>
          <a:prstGeom prst="rect">
            <a:avLst/>
          </a:prstGeom>
          <a:noFill/>
        </p:spPr>
        <p:txBody>
          <a:bodyPr wrap="square" rtlCol="0">
            <a:spAutoFit/>
          </a:bodyPr>
          <a:lstStyle/>
          <a:p>
            <a:r>
              <a:rPr lang="en-US" sz="4000" b="0" i="0" dirty="0">
                <a:solidFill>
                  <a:schemeClr val="bg1">
                    <a:lumMod val="95000"/>
                  </a:schemeClr>
                </a:solidFill>
                <a:effectLst/>
                <a:latin typeface="LatoWeb"/>
              </a:rPr>
              <a:t>Positive Sentiment Articles-  Topic Modeling</a:t>
            </a:r>
            <a:endParaRPr lang="en-US" sz="4000" dirty="0">
              <a:solidFill>
                <a:schemeClr val="bg1">
                  <a:lumMod val="95000"/>
                </a:schemeClr>
              </a:solidFill>
            </a:endParaRPr>
          </a:p>
        </p:txBody>
      </p:sp>
      <p:sp>
        <p:nvSpPr>
          <p:cNvPr id="2" name="TextBox 1">
            <a:extLst>
              <a:ext uri="{FF2B5EF4-FFF2-40B4-BE49-F238E27FC236}">
                <a16:creationId xmlns:a16="http://schemas.microsoft.com/office/drawing/2014/main" id="{199DD0D6-E391-4176-94FA-4814B4E1D8BC}"/>
              </a:ext>
            </a:extLst>
          </p:cNvPr>
          <p:cNvSpPr txBox="1"/>
          <p:nvPr/>
        </p:nvSpPr>
        <p:spPr>
          <a:xfrm>
            <a:off x="1593908" y="1565935"/>
            <a:ext cx="10427516" cy="369332"/>
          </a:xfrm>
          <a:prstGeom prst="rect">
            <a:avLst/>
          </a:prstGeom>
          <a:noFill/>
        </p:spPr>
        <p:txBody>
          <a:bodyPr wrap="square" rtlCol="0">
            <a:spAutoFit/>
          </a:bodyPr>
          <a:lstStyle/>
          <a:p>
            <a:r>
              <a:rPr lang="en-US" dirty="0">
                <a:solidFill>
                  <a:schemeClr val="accent2">
                    <a:lumMod val="40000"/>
                    <a:lumOff val="60000"/>
                  </a:schemeClr>
                </a:solidFill>
              </a:rPr>
              <a:t>Performed Topic Modeling using </a:t>
            </a:r>
            <a:r>
              <a:rPr lang="en-US" dirty="0" err="1">
                <a:solidFill>
                  <a:schemeClr val="accent2">
                    <a:lumMod val="40000"/>
                    <a:lumOff val="60000"/>
                  </a:schemeClr>
                </a:solidFill>
              </a:rPr>
              <a:t>KTrain</a:t>
            </a:r>
            <a:r>
              <a:rPr lang="en-US" dirty="0">
                <a:solidFill>
                  <a:schemeClr val="accent2">
                    <a:lumMod val="40000"/>
                    <a:lumOff val="60000"/>
                  </a:schemeClr>
                </a:solidFill>
              </a:rPr>
              <a:t> for filtered articles by sentiment</a:t>
            </a:r>
          </a:p>
        </p:txBody>
      </p:sp>
      <p:sp>
        <p:nvSpPr>
          <p:cNvPr id="6" name="TextBox 5">
            <a:extLst>
              <a:ext uri="{FF2B5EF4-FFF2-40B4-BE49-F238E27FC236}">
                <a16:creationId xmlns:a16="http://schemas.microsoft.com/office/drawing/2014/main" id="{ACCF1C3B-DED2-43CA-A412-8BCE4EFDDBD0}"/>
              </a:ext>
            </a:extLst>
          </p:cNvPr>
          <p:cNvSpPr txBox="1"/>
          <p:nvPr/>
        </p:nvSpPr>
        <p:spPr>
          <a:xfrm>
            <a:off x="444616" y="2309298"/>
            <a:ext cx="5936618" cy="3970318"/>
          </a:xfrm>
          <a:prstGeom prst="rect">
            <a:avLst/>
          </a:prstGeom>
          <a:noFill/>
        </p:spPr>
        <p:txBody>
          <a:bodyPr wrap="square" rtlCol="0">
            <a:spAutoFit/>
          </a:bodyPr>
          <a:lstStyle/>
          <a:p>
            <a:r>
              <a:rPr lang="en-US" b="1" dirty="0"/>
              <a:t>Top Positive Sentiment Topics Influencing people and Organization stay or move in</a:t>
            </a:r>
          </a:p>
          <a:p>
            <a:endParaRPr lang="en-US" dirty="0"/>
          </a:p>
          <a:p>
            <a:r>
              <a:rPr lang="en-US" b="0" i="0" dirty="0">
                <a:effectLst/>
                <a:latin typeface="Courier New" panose="02070309020205020404" pitchFamily="49" charset="0"/>
              </a:rPr>
              <a:t>topic:1 | count:3434 | </a:t>
            </a:r>
            <a:r>
              <a:rPr lang="en-US" b="0" i="0" dirty="0" err="1">
                <a:effectLst/>
                <a:latin typeface="Courier New" panose="02070309020205020404" pitchFamily="49" charset="0"/>
              </a:rPr>
              <a:t>illinois</a:t>
            </a:r>
            <a:r>
              <a:rPr lang="en-US" b="0" i="0" dirty="0">
                <a:effectLst/>
                <a:latin typeface="Courier New" panose="02070309020205020404" pitchFamily="49" charset="0"/>
              </a:rPr>
              <a:t> public county school states students </a:t>
            </a:r>
            <a:r>
              <a:rPr lang="en-US" b="0" i="0" dirty="0">
                <a:effectLst/>
                <a:highlight>
                  <a:srgbClr val="00FFFF"/>
                </a:highlight>
                <a:latin typeface="Courier New" panose="02070309020205020404" pitchFamily="49" charset="0"/>
                <a:sym typeface="Wingdings" panose="05000000000000000000" pitchFamily="2" charset="2"/>
              </a:rPr>
              <a:t></a:t>
            </a:r>
            <a:r>
              <a:rPr lang="en-US" b="0" i="0" dirty="0">
                <a:effectLst/>
                <a:latin typeface="Courier New" panose="02070309020205020404" pitchFamily="49" charset="0"/>
                <a:sym typeface="Wingdings" panose="05000000000000000000" pitchFamily="2" charset="2"/>
              </a:rPr>
              <a:t> </a:t>
            </a:r>
            <a:r>
              <a:rPr lang="en-US" b="0" i="0" dirty="0">
                <a:effectLst/>
                <a:highlight>
                  <a:srgbClr val="00FFFF"/>
                </a:highlight>
                <a:latin typeface="Courier New" panose="02070309020205020404" pitchFamily="49" charset="0"/>
                <a:sym typeface="Wingdings" panose="05000000000000000000" pitchFamily="2" charset="2"/>
              </a:rPr>
              <a:t>School</a:t>
            </a:r>
            <a:endParaRPr lang="en-US" b="0" i="0" dirty="0">
              <a:effectLst/>
              <a:latin typeface="Courier New" panose="02070309020205020404" pitchFamily="49" charset="0"/>
            </a:endParaRPr>
          </a:p>
          <a:p>
            <a:endParaRPr lang="en-US" b="0" i="0" dirty="0">
              <a:effectLst/>
              <a:latin typeface="Courier New" panose="02070309020205020404" pitchFamily="49" charset="0"/>
            </a:endParaRPr>
          </a:p>
          <a:p>
            <a:r>
              <a:rPr lang="en-US" b="0" i="0" dirty="0">
                <a:effectLst/>
                <a:latin typeface="Courier New" panose="02070309020205020404" pitchFamily="49" charset="0"/>
              </a:rPr>
              <a:t>topic:10 | count:3165 | work business experience services job team </a:t>
            </a:r>
            <a:r>
              <a:rPr lang="en-US" b="0" i="0" dirty="0">
                <a:effectLst/>
                <a:highlight>
                  <a:srgbClr val="00FFFF"/>
                </a:highlight>
                <a:latin typeface="Courier New" panose="02070309020205020404" pitchFamily="49" charset="0"/>
                <a:sym typeface="Wingdings" panose="05000000000000000000" pitchFamily="2" charset="2"/>
              </a:rPr>
              <a:t> Business</a:t>
            </a:r>
          </a:p>
          <a:p>
            <a:endParaRPr lang="en-US" b="0" i="0" dirty="0">
              <a:effectLst/>
              <a:highlight>
                <a:srgbClr val="00FFFF"/>
              </a:highlight>
              <a:latin typeface="Courier New" panose="02070309020205020404" pitchFamily="49" charset="0"/>
            </a:endParaRPr>
          </a:p>
          <a:p>
            <a:r>
              <a:rPr lang="en-US" b="0" i="0" dirty="0">
                <a:effectLst/>
                <a:latin typeface="Courier New" panose="02070309020205020404" pitchFamily="49" charset="0"/>
              </a:rPr>
              <a:t>topic:18 | count:2094 | </a:t>
            </a:r>
            <a:r>
              <a:rPr lang="en-US" b="0" i="0" dirty="0" err="1">
                <a:effectLst/>
                <a:latin typeface="Courier New" panose="02070309020205020404" pitchFamily="49" charset="0"/>
              </a:rPr>
              <a:t>chicago</a:t>
            </a:r>
            <a:r>
              <a:rPr lang="en-US" b="0" i="0" dirty="0">
                <a:effectLst/>
                <a:latin typeface="Courier New" panose="02070309020205020404" pitchFamily="49" charset="0"/>
              </a:rPr>
              <a:t> park city area water north lake </a:t>
            </a:r>
            <a:r>
              <a:rPr lang="en-US" b="0" i="0" dirty="0">
                <a:effectLst/>
                <a:highlight>
                  <a:srgbClr val="00FFFF"/>
                </a:highlight>
                <a:latin typeface="Courier New" panose="02070309020205020404" pitchFamily="49" charset="0"/>
                <a:sym typeface="Wingdings" panose="05000000000000000000" pitchFamily="2" charset="2"/>
              </a:rPr>
              <a:t> Entertainment/Fun</a:t>
            </a:r>
          </a:p>
          <a:p>
            <a:endParaRPr lang="en-US" b="0" i="0" dirty="0">
              <a:effectLst/>
              <a:highlight>
                <a:srgbClr val="00FFFF"/>
              </a:highlight>
              <a:latin typeface="Courier New" panose="02070309020205020404" pitchFamily="49" charset="0"/>
            </a:endParaRPr>
          </a:p>
          <a:p>
            <a:r>
              <a:rPr lang="en-US" b="0" i="0" dirty="0">
                <a:effectLst/>
                <a:latin typeface="Courier New" panose="02070309020205020404" pitchFamily="49" charset="0"/>
              </a:rPr>
              <a:t>topic:6 | count:2037 | </a:t>
            </a:r>
            <a:r>
              <a:rPr lang="en-US" b="0" i="0" dirty="0" err="1">
                <a:effectLst/>
                <a:latin typeface="Courier New" panose="02070309020205020404" pitchFamily="49" charset="0"/>
              </a:rPr>
              <a:t>chicago</a:t>
            </a:r>
            <a:r>
              <a:rPr lang="en-US" b="0" i="0" dirty="0">
                <a:effectLst/>
                <a:latin typeface="Courier New" panose="02070309020205020404" pitchFamily="49" charset="0"/>
              </a:rPr>
              <a:t> new black city </a:t>
            </a:r>
            <a:r>
              <a:rPr lang="en-US" b="0" i="0" dirty="0" err="1">
                <a:effectLst/>
                <a:latin typeface="Courier New" panose="02070309020205020404" pitchFamily="49" charset="0"/>
              </a:rPr>
              <a:t>american</a:t>
            </a:r>
            <a:r>
              <a:rPr lang="en-US" b="0" i="0" dirty="0">
                <a:effectLst/>
                <a:latin typeface="Courier New" panose="02070309020205020404" pitchFamily="49" charset="0"/>
              </a:rPr>
              <a:t> history York </a:t>
            </a:r>
            <a:r>
              <a:rPr lang="en-US" b="0" i="0" dirty="0">
                <a:effectLst/>
                <a:highlight>
                  <a:srgbClr val="00FFFF"/>
                </a:highlight>
                <a:latin typeface="Courier New" panose="02070309020205020404" pitchFamily="49" charset="0"/>
                <a:sym typeface="Wingdings" panose="05000000000000000000" pitchFamily="2" charset="2"/>
              </a:rPr>
              <a:t> Diversity</a:t>
            </a:r>
            <a:endParaRPr lang="en-US" dirty="0">
              <a:highlight>
                <a:srgbClr val="00FFFF"/>
              </a:highlight>
            </a:endParaRPr>
          </a:p>
        </p:txBody>
      </p:sp>
      <p:sp>
        <p:nvSpPr>
          <p:cNvPr id="7" name="TextBox 6">
            <a:extLst>
              <a:ext uri="{FF2B5EF4-FFF2-40B4-BE49-F238E27FC236}">
                <a16:creationId xmlns:a16="http://schemas.microsoft.com/office/drawing/2014/main" id="{EA07C9C6-43BA-43EF-B371-AF5BEC3AE1C5}"/>
              </a:ext>
            </a:extLst>
          </p:cNvPr>
          <p:cNvSpPr txBox="1"/>
          <p:nvPr/>
        </p:nvSpPr>
        <p:spPr>
          <a:xfrm>
            <a:off x="7530525" y="5802593"/>
            <a:ext cx="3752668" cy="246221"/>
          </a:xfrm>
          <a:prstGeom prst="rect">
            <a:avLst/>
          </a:prstGeom>
          <a:noFill/>
        </p:spPr>
        <p:txBody>
          <a:bodyPr wrap="square" rtlCol="0">
            <a:spAutoFit/>
          </a:bodyPr>
          <a:lstStyle/>
          <a:p>
            <a:r>
              <a:rPr lang="en-US" sz="1000" dirty="0"/>
              <a:t>Top keywords that influenced positive sentiment</a:t>
            </a:r>
          </a:p>
        </p:txBody>
      </p:sp>
      <p:pic>
        <p:nvPicPr>
          <p:cNvPr id="8" name="Picture 7">
            <a:extLst>
              <a:ext uri="{FF2B5EF4-FFF2-40B4-BE49-F238E27FC236}">
                <a16:creationId xmlns:a16="http://schemas.microsoft.com/office/drawing/2014/main" id="{DD14E448-A3A2-459F-89E2-0E26E9D4CD5D}"/>
              </a:ext>
            </a:extLst>
          </p:cNvPr>
          <p:cNvPicPr>
            <a:picLocks noChangeAspect="1"/>
          </p:cNvPicPr>
          <p:nvPr/>
        </p:nvPicPr>
        <p:blipFill>
          <a:blip r:embed="rId2"/>
          <a:stretch>
            <a:fillRect/>
          </a:stretch>
        </p:blipFill>
        <p:spPr>
          <a:xfrm>
            <a:off x="6316910" y="2786321"/>
            <a:ext cx="5875089" cy="3016272"/>
          </a:xfrm>
          <a:prstGeom prst="rect">
            <a:avLst/>
          </a:prstGeom>
        </p:spPr>
      </p:pic>
    </p:spTree>
    <p:extLst>
      <p:ext uri="{BB962C8B-B14F-4D97-AF65-F5344CB8AC3E}">
        <p14:creationId xmlns:p14="http://schemas.microsoft.com/office/powerpoint/2010/main" val="401641905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docProps/app.xml><?xml version="1.0" encoding="utf-8"?>
<Properties xmlns="http://schemas.openxmlformats.org/officeDocument/2006/extended-properties" xmlns:vt="http://schemas.openxmlformats.org/officeDocument/2006/docPropsVTypes">
  <Template>TM02900722[[fn=Ion Boardroom]]</Template>
  <TotalTime>913</TotalTime>
  <Words>1153</Words>
  <Application>Microsoft Office PowerPoint</Application>
  <PresentationFormat>Widescreen</PresentationFormat>
  <Paragraphs>102</Paragraphs>
  <Slides>14</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14</vt:i4>
      </vt:variant>
    </vt:vector>
  </HeadingPairs>
  <TitlesOfParts>
    <vt:vector size="21" baseType="lpstr">
      <vt:lpstr>Arial</vt:lpstr>
      <vt:lpstr>Century Gothic</vt:lpstr>
      <vt:lpstr>Courier New</vt:lpstr>
      <vt:lpstr>LatoWeb</vt:lpstr>
      <vt:lpstr>Wingdings</vt:lpstr>
      <vt:lpstr>Wingdings 3</vt:lpstr>
      <vt:lpstr>Ion Boardroom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sharanya kuruganti</dc:creator>
  <cp:lastModifiedBy>Rangaraj, Surendiran (Contractor)</cp:lastModifiedBy>
  <cp:revision>36</cp:revision>
  <dcterms:created xsi:type="dcterms:W3CDTF">2021-12-10T01:02:46Z</dcterms:created>
  <dcterms:modified xsi:type="dcterms:W3CDTF">2021-12-11T00:50:46Z</dcterms:modified>
</cp:coreProperties>
</file>